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37.jpg" ContentType="image/png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4" r:id="rId2"/>
    <p:sldMasterId id="2147483678" r:id="rId3"/>
  </p:sldMasterIdLst>
  <p:notesMasterIdLst>
    <p:notesMasterId r:id="rId23"/>
  </p:notesMasterIdLst>
  <p:sldIdLst>
    <p:sldId id="370" r:id="rId4"/>
    <p:sldId id="480" r:id="rId5"/>
    <p:sldId id="459" r:id="rId6"/>
    <p:sldId id="515" r:id="rId7"/>
    <p:sldId id="461" r:id="rId8"/>
    <p:sldId id="516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7" r:id="rId17"/>
    <p:sldId id="510" r:id="rId18"/>
    <p:sldId id="508" r:id="rId19"/>
    <p:sldId id="511" r:id="rId20"/>
    <p:sldId id="513" r:id="rId21"/>
    <p:sldId id="51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Fira Sans" panose="020B0503050000020004" pitchFamily="34" charset="0"/>
      <p:regular r:id="rId30"/>
      <p:bold r:id="rId31"/>
      <p:italic r:id="rId32"/>
    </p:embeddedFont>
    <p:embeddedFont>
      <p:font typeface="Fira Sans Black" panose="020B0A03050000020004" pitchFamily="34" charset="0"/>
      <p:bold r:id="rId33"/>
      <p:boldItalic r:id="rId34"/>
    </p:embeddedFont>
    <p:embeddedFont>
      <p:font typeface="Fira Sans Extra Condensed" panose="020B0503050000020004" pitchFamily="34" charset="0"/>
      <p:regular r:id="rId35"/>
      <p:bold r:id="rId36"/>
    </p:embeddedFont>
    <p:embeddedFont>
      <p:font typeface="Fira Sans Light" panose="020B0403050000020004" pitchFamily="34" charset="0"/>
      <p:regular r:id="rId37"/>
      <p:italic r:id="rId38"/>
    </p:embeddedFont>
    <p:embeddedFont>
      <p:font typeface="Fira Sans Medium" panose="020B0603050000020004" pitchFamily="34" charset="0"/>
      <p:regular r:id="rId39"/>
      <p:italic r:id="rId40"/>
    </p:embeddedFont>
    <p:embeddedFont>
      <p:font typeface="Fira Sans SemiBold" panose="020B0603050000020004" pitchFamily="34" charset="0"/>
      <p:bold r:id="rId41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12D4197A-D778-6E40-BEAF-C3D9505ADDF6}">
          <p14:sldIdLst>
            <p14:sldId id="370"/>
            <p14:sldId id="480"/>
            <p14:sldId id="459"/>
            <p14:sldId id="515"/>
            <p14:sldId id="461"/>
            <p14:sldId id="516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10"/>
            <p14:sldId id="508"/>
            <p14:sldId id="511"/>
            <p14:sldId id="513"/>
            <p14:sldId id="51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erten Mieke" initials="MM" lastIdx="15" clrIdx="0">
    <p:extLst>
      <p:ext uri="{19B8F6BF-5375-455C-9EA6-DF929625EA0E}">
        <p15:presenceInfo xmlns:p15="http://schemas.microsoft.com/office/powerpoint/2012/main" userId="S::Mieke.Maerten@stad.gent::6c4ef043-d9cf-4d50-b062-07f5548dd69e" providerId="AD"/>
      </p:ext>
    </p:extLst>
  </p:cmAuthor>
  <p:cmAuthor id="2" name="Berlo Simon" initials="BS" lastIdx="7" clrIdx="1">
    <p:extLst>
      <p:ext uri="{19B8F6BF-5375-455C-9EA6-DF929625EA0E}">
        <p15:presenceInfo xmlns:p15="http://schemas.microsoft.com/office/powerpoint/2012/main" userId="S::Simon.Berlo@stad.gent::6fc4c647-6cd7-430f-920e-65664099a4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657"/>
    <a:srgbClr val="3B2C71"/>
    <a:srgbClr val="009FE3"/>
    <a:srgbClr val="DCE5F3"/>
    <a:srgbClr val="DFE7F4"/>
    <a:srgbClr val="3E3996"/>
    <a:srgbClr val="433F94"/>
    <a:srgbClr val="3B387C"/>
    <a:srgbClr val="C30045"/>
    <a:srgbClr val="C24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02" autoAdjust="0"/>
    <p:restoredTop sz="76028" autoAdjust="0"/>
  </p:normalViewPr>
  <p:slideViewPr>
    <p:cSldViewPr snapToGrid="0" snapToObjects="1">
      <p:cViewPr varScale="1">
        <p:scale>
          <a:sx n="103" d="100"/>
          <a:sy n="103" d="100"/>
        </p:scale>
        <p:origin x="1056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19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commentAuthors" Target="commentAuthors.xml"/><Relationship Id="rId47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DA1D7-20EE-2B40-840D-8A5B0D811611}" type="datetimeFigureOut">
              <a:rPr lang="nl-BE" smtClean="0"/>
              <a:t>5/09/2023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7C958-92F6-DB43-BC98-C721861996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867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CCBE7-90DD-6449-AC7A-B57AFF63BD1A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435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nl-BE" dirty="0"/>
              <a:t>Elke voorbereiding van de stuurgroep wordt vervolgens teruggekoppeld met de Algemene Vergadering die al dan niet goedkeurt.</a:t>
            </a:r>
          </a:p>
        </p:txBody>
      </p:sp>
    </p:spTree>
    <p:extLst>
      <p:ext uri="{BB962C8B-B14F-4D97-AF65-F5344CB8AC3E}">
        <p14:creationId xmlns:p14="http://schemas.microsoft.com/office/powerpoint/2010/main" val="225858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BE" dirty="0"/>
              <a:t>Traditionele manier: keuze aannemer valt later, duidelijke </a:t>
            </a:r>
            <a:r>
              <a:rPr lang="nl-BE" b="1" dirty="0"/>
              <a:t>afbakening</a:t>
            </a:r>
            <a:r>
              <a:rPr lang="nl-BE" dirty="0"/>
              <a:t> </a:t>
            </a:r>
            <a:r>
              <a:rPr lang="nl-BE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tussen de ontwerp- en uitvoeringsfase, vaak bijkomende kosten voor </a:t>
            </a:r>
            <a:r>
              <a:rPr lang="nl-BE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meerwerken</a:t>
            </a:r>
            <a:r>
              <a:rPr lang="nl-BE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nl-BE" dirty="0"/>
              <a:t>duurt langer,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BE" dirty="0"/>
              <a:t>Bouwteam: </a:t>
            </a:r>
            <a:r>
              <a:rPr lang="nl-BE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meer wisselwerking tussen de architect en de aannemer</a:t>
            </a:r>
            <a:r>
              <a:rPr lang="nl-B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Samen beslissingen in vertrouwen maken. Deze teams </a:t>
            </a:r>
            <a:r>
              <a:rPr lang="nl-BE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sneller tot offertes </a:t>
            </a:r>
            <a:r>
              <a:rPr lang="nl-B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 is er minder aanleiding tot bijkomende kosten voor </a:t>
            </a:r>
            <a:r>
              <a:rPr lang="nl-B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meerwerken</a:t>
            </a:r>
            <a:r>
              <a:rPr lang="nl-B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5577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959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1942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Geen afgewerkte offerte voorleggen ter onmiddellijke goedkeuring zonder inspraak en betrokkenheid.</a:t>
            </a:r>
          </a:p>
        </p:txBody>
      </p:sp>
    </p:spTree>
    <p:extLst>
      <p:ext uri="{BB962C8B-B14F-4D97-AF65-F5344CB8AC3E}">
        <p14:creationId xmlns:p14="http://schemas.microsoft.com/office/powerpoint/2010/main" val="2283729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9099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402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9239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8853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022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7C958-92F6-DB43-BC98-C7218619963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64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4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Start in coronaperiode zonder Algemene Vergaderingen verliep trager bij de start.</a:t>
            </a:r>
            <a:br>
              <a:rPr lang="nl-BE" dirty="0"/>
            </a:br>
            <a:r>
              <a:rPr lang="nl-BE" dirty="0"/>
              <a:t>Appartementen zijn een complex gegeven op verschillende vlakken: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/>
              <a:t>Mensen met heel verschillende profielen wonen samen in één gebouw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/>
              <a:t>Syndici en eigenaars zitten met heel veel technische vragen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/>
              <a:t>Bij appartementen komt heel veel regelgeving kijken (mede-eigendom, </a:t>
            </a:r>
            <a:r>
              <a:rPr lang="nl-B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woonkwaliteit, brandveiligheid, regelgeving in verband met toegankelijkheid, stedenbouwkundige voorschriften en evt. </a:t>
            </a:r>
            <a:r>
              <a:rPr lang="nl-BE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monumentenzorg)</a:t>
            </a:r>
            <a:br>
              <a:rPr lang="nl-BE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nl-BE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Expertise is nodig en kost geld. </a:t>
            </a:r>
            <a:r>
              <a:rPr lang="nl-BE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VME’s</a:t>
            </a:r>
            <a:r>
              <a:rPr lang="nl-BE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hebben het vaak moeilijk om dit geld te spenderen, maar die is essentieel in ons traject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67080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Draagvlak creëren is niet één ding doen. Het gaat om verschillende zaken doen (of soms niet doen) tijdens het traject, tijdens de klantenreis: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informeren, adviseren, overtuigen. Het gaat over een open attitude, transparant zijn, een constructieve context creëren, geen partij kiezen voor de ene of ander eigenaar.</a:t>
            </a:r>
          </a:p>
        </p:txBody>
      </p:sp>
    </p:spTree>
    <p:extLst>
      <p:ext uri="{BB962C8B-B14F-4D97-AF65-F5344CB8AC3E}">
        <p14:creationId xmlns:p14="http://schemas.microsoft.com/office/powerpoint/2010/main" val="1229412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50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3471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7556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53acc99f1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53acc99f1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nl-BE" dirty="0"/>
              <a:t>De Energiecentrale neemt geen verantwoordelijkheid op voor de werken. Als </a:t>
            </a:r>
            <a:r>
              <a:rPr lang="nl-BE" dirty="0" err="1"/>
              <a:t>renovatiecoach</a:t>
            </a:r>
            <a:r>
              <a:rPr lang="nl-BE" dirty="0"/>
              <a:t> neem je geen (wettelijke) taken over van de syndicus of dergelijke.</a:t>
            </a:r>
          </a:p>
          <a:p>
            <a:r>
              <a:rPr lang="nl-BE" dirty="0"/>
              <a:t>Belangrijk dat de stuurgroep de wensen van de andere eigenaars meenemen tijdens de voorbereidingen. Hiervoor maakten we een wensenlijst op om dit bij te houden gedurende het traject.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6460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92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/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873600" y="0"/>
            <a:ext cx="5318400" cy="6858000"/>
          </a:xfrm>
          <a:solidFill>
            <a:schemeClr val="accent1"/>
          </a:solidFill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9530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/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873600" y="0"/>
            <a:ext cx="5318400" cy="6858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896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00" y="1900800"/>
            <a:ext cx="10838711" cy="41910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5053" y="910800"/>
            <a:ext cx="10870457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/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676800" y="1900800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300956" y="1900800"/>
            <a:ext cx="35904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91511" y="1900800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4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76800" y="3996609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4300956" y="3996609"/>
            <a:ext cx="35904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7891511" y="3996609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8415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 met f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676800" y="1900800"/>
            <a:ext cx="3912000" cy="20988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81600" tIns="349200" rIns="597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4012800" y="3996609"/>
            <a:ext cx="3878400" cy="20988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97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22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7891511" y="1900800"/>
            <a:ext cx="3624000" cy="23112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81600" tIns="349200" rIns="381600" bIns="565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645053" y="910800"/>
            <a:ext cx="10870457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r>
              <a:rPr lang="nl-NL" dirty="0"/>
              <a:t> met foto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8801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1 kolo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7" y="2756387"/>
            <a:ext cx="10566447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9125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eurdia met 2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2 kolommen</a:t>
            </a:r>
            <a:endParaRPr lang="nl-BE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6612535" y="2757601"/>
            <a:ext cx="4929600" cy="29592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756387"/>
            <a:ext cx="4929600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5115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756387"/>
            <a:ext cx="4929600" cy="296041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772800" y="2476800"/>
            <a:ext cx="47424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8439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861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ofdstuk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07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defRPr sz="4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het hoofdstuk in te geven.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3436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07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defRPr sz="4200" b="1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7569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4D3E2A-0243-6846-B092-CC9D8DF8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458645"/>
            <a:ext cx="7886700" cy="892174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rgbClr val="95C657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DE680A-5F3D-1640-B0FA-5D8AF2FFD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6" y="1628198"/>
            <a:ext cx="11367654" cy="3982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95C657"/>
              </a:buClr>
              <a:buSzPct val="100000"/>
              <a:defRPr>
                <a:solidFill>
                  <a:srgbClr val="3B387C"/>
                </a:solidFill>
              </a:defRPr>
            </a:lvl1pPr>
            <a:lvl2pPr marL="685800" indent="-228600">
              <a:buClr>
                <a:srgbClr val="95C657"/>
              </a:buClr>
              <a:buFont typeface="Wingdings" pitchFamily="2" charset="2"/>
              <a:buChar char="§"/>
              <a:defRPr>
                <a:solidFill>
                  <a:srgbClr val="3B387C"/>
                </a:solidFill>
              </a:defRPr>
            </a:lvl2pPr>
            <a:lvl3pPr>
              <a:buClr>
                <a:srgbClr val="95C657"/>
              </a:buClr>
              <a:defRPr>
                <a:solidFill>
                  <a:srgbClr val="3B387C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
Tweede niveau</a:t>
            </a:r>
          </a:p>
          <a:p>
            <a:pPr lvl="2"/>
            <a:r>
              <a:rPr lang="nl-NL" dirty="0"/>
              <a:t>
Derde niveau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9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titel met f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653505" y="5974468"/>
            <a:ext cx="10051007" cy="576000"/>
          </a:xfrm>
        </p:spPr>
        <p:txBody>
          <a:bodyPr anchor="ctr" anchorCtr="0"/>
          <a:lstStyle>
            <a:lvl1pPr algn="l">
              <a:defRPr sz="1700" b="1" baseline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het hoofdstuk in te geven.</a:t>
            </a:r>
          </a:p>
        </p:txBody>
      </p:sp>
      <p:sp>
        <p:nvSpPr>
          <p:cNvPr id="10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144"/>
            <a:ext cx="12192000" cy="799971"/>
          </a:xfrm>
        </p:spPr>
        <p:txBody>
          <a:bodyPr lIns="1836000" tIns="90000" rIns="126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Gebruik bij voorkeur de foto’s die in dit sjabloon aangeboden worden !! </a:t>
            </a:r>
            <a:br>
              <a:rPr lang="nl-NL" dirty="0"/>
            </a:br>
            <a:r>
              <a:rPr lang="nl-NL" dirty="0"/>
              <a:t>Verwijder de foto-dia’s die je niet nodig hebt. Anders wordt je bestand te groot om te e-mailen. ( verwijder dit vak als je het niet meer nodig hebt. )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87340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kleurdia met 2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2 kolommen</a:t>
            </a:r>
            <a:endParaRPr lang="nl-BE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6612535" y="2757601"/>
            <a:ext cx="4929600" cy="29592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756387"/>
            <a:ext cx="4929600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9808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976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2A51-8DD7-9948-9068-47DB9797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458645"/>
            <a:ext cx="7886700" cy="892174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rgbClr val="95C657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ijdelijke aanduiding voor afbeelding 6">
            <a:extLst>
              <a:ext uri="{FF2B5EF4-FFF2-40B4-BE49-F238E27FC236}">
                <a16:creationId xmlns:a16="http://schemas.microsoft.com/office/drawing/2014/main" id="{AA8D0929-DA86-0447-8DE0-A8E490FAE7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5246" y="1462377"/>
            <a:ext cx="11327534" cy="42116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Afbeelding invoegen</a:t>
            </a:r>
          </a:p>
        </p:txBody>
      </p:sp>
    </p:spTree>
    <p:extLst>
      <p:ext uri="{BB962C8B-B14F-4D97-AF65-F5344CB8AC3E}">
        <p14:creationId xmlns:p14="http://schemas.microsoft.com/office/powerpoint/2010/main" val="262166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/>
        </p:nvSpPr>
        <p:spPr>
          <a:xfrm>
            <a:off x="481467" y="311233"/>
            <a:ext cx="5473600" cy="7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Customer Journey Map</a:t>
            </a:r>
            <a:endParaRPr sz="3600" b="1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76102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A7B17"/>
          </p15:clr>
        </p15:guide>
        <p15:guide id="2" orient="horz" pos="259">
          <p15:clr>
            <a:srgbClr val="FA7B17"/>
          </p15:clr>
        </p15:guide>
        <p15:guide id="3" orient="horz" pos="2972">
          <p15:clr>
            <a:srgbClr val="FA7B17"/>
          </p15:clr>
        </p15:guide>
        <p15:guide id="4" pos="5472">
          <p15:clr>
            <a:srgbClr val="FA7B17"/>
          </p15:clr>
        </p15:guide>
        <p15:guide id="5" pos="288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322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/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18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101472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de titel van de </a:t>
            </a:r>
            <a:r>
              <a:rPr lang="nl-NL" dirty="0" err="1"/>
              <a:t>basisdia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met 2 kolommen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4449600" cy="423208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/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6714559" y="1789202"/>
            <a:ext cx="4449600" cy="423208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5958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 hasCustomPrompt="1"/>
          </p:nvPr>
        </p:nvSpPr>
        <p:spPr>
          <a:xfrm>
            <a:off x="676800" y="759600"/>
            <a:ext cx="10838400" cy="53208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l-NL" dirty="0"/>
              <a:t>Klik hier om een </a:t>
            </a:r>
            <a:br>
              <a:rPr lang="nl-NL" dirty="0"/>
            </a:br>
            <a:r>
              <a:rPr lang="nl-NL" dirty="0"/>
              <a:t>tabel - grafiek - foto - video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in te voegen</a:t>
            </a:r>
            <a:br>
              <a:rPr lang="nl-NL" dirty="0"/>
            </a:b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828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/>
          <a:lstStyle/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790400" y="0"/>
            <a:ext cx="3724800" cy="4179600"/>
          </a:xfrm>
          <a:solidFill>
            <a:schemeClr val="accent1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609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5520000" cy="423208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9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61FFEF7-9EE0-BE40-9F7C-E4DB949A88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850" y="5609082"/>
            <a:ext cx="12052300" cy="72390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F0D9F01C-EAB0-3346-BDA3-8EAF64AE1291}"/>
              </a:ext>
            </a:extLst>
          </p:cNvPr>
          <p:cNvSpPr txBox="1"/>
          <p:nvPr userDrawn="1"/>
        </p:nvSpPr>
        <p:spPr>
          <a:xfrm>
            <a:off x="415636" y="6164659"/>
            <a:ext cx="1479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90728A-2C08-184D-A77D-EFCCDF50F0A1}" type="datetime4">
              <a:rPr lang="nl-BE" sz="1000" smtClean="0">
                <a:solidFill>
                  <a:srgbClr val="3B387C"/>
                </a:solidFill>
              </a:rPr>
              <a:t>5 september 2023</a:t>
            </a:fld>
            <a:endParaRPr lang="nl-BE" sz="1000" dirty="0">
              <a:solidFill>
                <a:srgbClr val="3B38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7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84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87609" y="6418835"/>
            <a:ext cx="505451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16959" y="910800"/>
            <a:ext cx="101472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86027" y="1789202"/>
            <a:ext cx="95808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94491" y="6417532"/>
            <a:ext cx="1011217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sldNum="0" hdr="0" ftr="0" dt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8313" y="6418835"/>
            <a:ext cx="9566145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3E3996"/>
                </a:solidFill>
              </a:defRPr>
            </a:lvl1pPr>
          </a:lstStyle>
          <a:p>
            <a:pPr algn="l"/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00523" y="6418835"/>
            <a:ext cx="505451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16959" y="910800"/>
            <a:ext cx="101472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86027" y="1789202"/>
            <a:ext cx="95808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7994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6" r:id="rId4"/>
  </p:sldLayoutIdLst>
  <p:hf sldNum="0" hdr="0" ftr="0" dt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32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0.emf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vvsg.be/klimaatproject/315154" TargetMode="Externa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em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B0E80C2C-F911-9B44-ACC2-71A5DA632FD4}"/>
              </a:ext>
            </a:extLst>
          </p:cNvPr>
          <p:cNvSpPr/>
          <p:nvPr/>
        </p:nvSpPr>
        <p:spPr>
          <a:xfrm>
            <a:off x="0" y="5642811"/>
            <a:ext cx="12192000" cy="1215189"/>
          </a:xfrm>
          <a:prstGeom prst="rect">
            <a:avLst/>
          </a:prstGeom>
          <a:solidFill>
            <a:srgbClr val="482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C7F48FB-DFBF-5B48-A79B-FEA08F79FFA9}"/>
              </a:ext>
            </a:extLst>
          </p:cNvPr>
          <p:cNvSpPr txBox="1"/>
          <p:nvPr/>
        </p:nvSpPr>
        <p:spPr>
          <a:xfrm>
            <a:off x="1050324" y="1698255"/>
            <a:ext cx="9459105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6500" b="1" dirty="0">
                <a:solidFill>
                  <a:srgbClr val="98BF46"/>
                </a:solidFill>
                <a:latin typeface="Fira Sans SemiBold" panose="020B0603050000020004" pitchFamily="34" charset="0"/>
              </a:rPr>
              <a:t>Aan de slag met </a:t>
            </a:r>
            <a:r>
              <a:rPr lang="nl-BE" sz="6500" b="1" dirty="0" err="1">
                <a:solidFill>
                  <a:srgbClr val="98BF46"/>
                </a:solidFill>
                <a:latin typeface="Fira Sans SemiBold" panose="020B0603050000020004" pitchFamily="34" charset="0"/>
              </a:rPr>
              <a:t>VME’s</a:t>
            </a:r>
            <a:br>
              <a:rPr lang="nl-BE" sz="6500" b="1" dirty="0">
                <a:solidFill>
                  <a:srgbClr val="98BF46"/>
                </a:solidFill>
                <a:latin typeface="Fira Sans SemiBold" panose="020B0603050000020004" pitchFamily="34" charset="0"/>
              </a:rPr>
            </a:br>
            <a:r>
              <a:rPr lang="nl-BE" sz="6500" b="1" dirty="0">
                <a:solidFill>
                  <a:srgbClr val="98BF46"/>
                </a:solidFill>
                <a:latin typeface="Fira Sans SemiBold" panose="020B0603050000020004" pitchFamily="34" charset="0"/>
              </a:rPr>
              <a:t>in appartementen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18ED1CF9-2CE1-873F-7CFE-C23575B9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38" y="327222"/>
            <a:ext cx="1322173" cy="9313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39CC32-1699-2033-C87A-47FFB8EA8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2" b="97265" l="2939" r="96245">
                        <a14:foregroundMark x1="6449" y1="48632" x2="6449" y2="48632"/>
                        <a14:foregroundMark x1="2939" y1="49658" x2="2939" y2="49658"/>
                        <a14:foregroundMark x1="52408" y1="7607" x2="52408" y2="7607"/>
                        <a14:foregroundMark x1="48898" y1="3932" x2="48898" y2="3932"/>
                        <a14:foregroundMark x1="96245" y1="49145" x2="96245" y2="49145"/>
                        <a14:foregroundMark x1="49388" y1="97265" x2="49388" y2="97265"/>
                        <a14:foregroundMark x1="50776" y1="46496" x2="50776" y2="46496"/>
                        <a14:foregroundMark x1="51918" y1="46667" x2="51918" y2="46667"/>
                        <a14:foregroundMark x1="51918" y1="46667" x2="51918" y2="46667"/>
                        <a14:foregroundMark x1="51265" y1="46496" x2="51265" y2="46496"/>
                        <a14:foregroundMark x1="51265" y1="46496" x2="51265" y2="46496"/>
                        <a14:foregroundMark x1="51265" y1="46496" x2="51265" y2="46496"/>
                        <a14:foregroundMark x1="51510" y1="45470" x2="51510" y2="45470"/>
                        <a14:foregroundMark x1="51265" y1="46923" x2="51265" y2="46923"/>
                        <a14:foregroundMark x1="51265" y1="46923" x2="51265" y2="46923"/>
                        <a14:foregroundMark x1="51265" y1="46923" x2="51265" y2="46923"/>
                        <a14:foregroundMark x1="51265" y1="46923" x2="51265" y2="46923"/>
                        <a14:foregroundMark x1="51510" y1="46239" x2="51510" y2="46239"/>
                        <a14:foregroundMark x1="51510" y1="45983" x2="51510" y2="45983"/>
                        <a14:foregroundMark x1="51918" y1="46496" x2="51918" y2="46496"/>
                        <a14:foregroundMark x1="51673" y1="46667" x2="51673" y2="46667"/>
                        <a14:foregroundMark x1="51510" y1="46667" x2="51510" y2="46667"/>
                        <a14:foregroundMark x1="51673" y1="46923" x2="51673" y2="46923"/>
                        <a14:foregroundMark x1="51673" y1="46923" x2="51673" y2="46923"/>
                        <a14:foregroundMark x1="51265" y1="46496" x2="51265" y2="46496"/>
                        <a14:foregroundMark x1="51265" y1="46496" x2="51265" y2="46496"/>
                        <a14:foregroundMark x1="51265" y1="46667" x2="51265" y2="46667"/>
                        <a14:foregroundMark x1="51265" y1="46667" x2="51265" y2="46667"/>
                        <a14:foregroundMark x1="51265" y1="46667" x2="51265" y2="46667"/>
                        <a14:foregroundMark x1="51510" y1="46496" x2="51510" y2="46496"/>
                        <a14:foregroundMark x1="51510" y1="46496" x2="51510" y2="46496"/>
                        <a14:foregroundMark x1="51020" y1="46667" x2="51020" y2="46667"/>
                        <a14:foregroundMark x1="51837" y1="45556" x2="51837" y2="45556"/>
                        <a14:foregroundMark x1="51347" y1="46325" x2="51347" y2="46325"/>
                        <a14:foregroundMark x1="51184" y1="46496" x2="51184" y2="46496"/>
                        <a14:foregroundMark x1="51265" y1="46239" x2="51265" y2="46239"/>
                        <a14:foregroundMark x1="51184" y1="46068" x2="51184" y2="46068"/>
                        <a14:foregroundMark x1="51184" y1="46068" x2="51184" y2="46068"/>
                        <a14:foregroundMark x1="51184" y1="46068" x2="51184" y2="46068"/>
                        <a14:foregroundMark x1="51184" y1="46068" x2="51184" y2="46068"/>
                        <a14:foregroundMark x1="51510" y1="46581" x2="51510" y2="46581"/>
                        <a14:foregroundMark x1="51510" y1="47009" x2="51184" y2="46239"/>
                        <a14:foregroundMark x1="51510" y1="45983" x2="51429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4548" y="3528115"/>
            <a:ext cx="2927441" cy="279600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7ADDBBD-6C52-F1BF-F2FB-2326294CDB30}"/>
              </a:ext>
            </a:extLst>
          </p:cNvPr>
          <p:cNvSpPr txBox="1"/>
          <p:nvPr/>
        </p:nvSpPr>
        <p:spPr>
          <a:xfrm>
            <a:off x="1050324" y="3861498"/>
            <a:ext cx="6110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b="0" dirty="0">
                <a:solidFill>
                  <a:srgbClr val="3B2C71"/>
                </a:solidFill>
                <a:latin typeface="Fira Sans Light" panose="020B0403050000020004" pitchFamily="34" charset="0"/>
              </a:rPr>
              <a:t>Nathalie Van Peteghem</a:t>
            </a:r>
            <a:br>
              <a:rPr lang="nl-BE" sz="1800" b="0" dirty="0">
                <a:solidFill>
                  <a:srgbClr val="3B2C71"/>
                </a:solidFill>
                <a:latin typeface="Fira Sans Light" panose="020B0403050000020004" pitchFamily="34" charset="0"/>
              </a:rPr>
            </a:br>
            <a:r>
              <a:rPr lang="nl-BE" sz="1800" b="0" i="1" dirty="0">
                <a:solidFill>
                  <a:srgbClr val="3B2C71"/>
                </a:solidFill>
                <a:latin typeface="Fira Sans Light" panose="020B0403050000020004" pitchFamily="34" charset="0"/>
              </a:rPr>
              <a:t>sociale renovatiecoach appartementen Stad Gent</a:t>
            </a:r>
            <a:endParaRPr lang="nl-BE" i="1" dirty="0">
              <a:solidFill>
                <a:srgbClr val="3B2C7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0151E45-C523-852B-8F24-9F09CB758035}"/>
              </a:ext>
            </a:extLst>
          </p:cNvPr>
          <p:cNvSpPr txBox="1"/>
          <p:nvPr/>
        </p:nvSpPr>
        <p:spPr>
          <a:xfrm>
            <a:off x="1050324" y="5905832"/>
            <a:ext cx="61102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dirty="0" err="1">
                <a:solidFill>
                  <a:schemeClr val="bg1"/>
                </a:solidFill>
                <a:latin typeface="Fira Sans Light" panose="020B0403050000020004" pitchFamily="34" charset="0"/>
              </a:rPr>
              <a:t>Inspiratiedag</a:t>
            </a:r>
            <a:r>
              <a:rPr lang="nl-BE" sz="1200" dirty="0">
                <a:solidFill>
                  <a:schemeClr val="bg1"/>
                </a:solidFill>
                <a:latin typeface="Fira Sans Light" panose="020B0403050000020004" pitchFamily="34" charset="0"/>
              </a:rPr>
              <a:t> renovatie – 15 september 2023</a:t>
            </a:r>
            <a:endParaRPr lang="nl-B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66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14190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Draagvlak creëren bij </a:t>
            </a:r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VME’s</a:t>
            </a:r>
            <a:b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</a:br>
            <a: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  <a:t>Goedkeuren beste concept door</a:t>
            </a:r>
            <a:b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</a:br>
            <a: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  <a:t>alle eigenaars</a:t>
            </a:r>
            <a:br>
              <a:rPr lang="nl-BE" sz="3200" dirty="0">
                <a:solidFill>
                  <a:srgbClr val="95C657"/>
                </a:solidFill>
                <a:latin typeface="Fira Sans Medium" panose="020B0603050000020004" pitchFamily="34" charset="0"/>
              </a:rPr>
            </a:br>
            <a:endParaRPr lang="nl-BE" sz="3200" b="1" dirty="0">
              <a:solidFill>
                <a:srgbClr val="3B2C71"/>
              </a:solidFill>
              <a:latin typeface="Fira Sans Medium" panose="020B0603050000020004" pitchFamily="34" charset="0"/>
            </a:endParaRPr>
          </a:p>
          <a:p>
            <a:r>
              <a:rPr lang="nl-BE" sz="3600" b="1" dirty="0">
                <a:solidFill>
                  <a:srgbClr val="95C657"/>
                </a:solidFill>
                <a:latin typeface="Fira Sans Medium" panose="020B0604020202020204" charset="0"/>
              </a:rPr>
              <a:t>  </a:t>
            </a:r>
          </a:p>
          <a:p>
            <a:endParaRPr lang="nl-BE" sz="3600" b="1" dirty="0">
              <a:solidFill>
                <a:srgbClr val="95C657"/>
              </a:solidFill>
              <a:latin typeface="Fira Sans Black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E4C029C-8279-4E6F-BA32-9BBFE6D79066}"/>
              </a:ext>
            </a:extLst>
          </p:cNvPr>
          <p:cNvSpPr txBox="1">
            <a:spLocks/>
          </p:cNvSpPr>
          <p:nvPr/>
        </p:nvSpPr>
        <p:spPr>
          <a:xfrm>
            <a:off x="423896" y="2325257"/>
            <a:ext cx="6053901" cy="3027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Goedkeuren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beste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concept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Goedkeuren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budget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voor verdere uitwerking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Keuze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financiering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en eventueel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vooronderzoek VME</a:t>
            </a:r>
            <a:b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</a:b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voor Mijn </a:t>
            </a:r>
            <a:r>
              <a:rPr lang="nl-BE" sz="1800" dirty="0" err="1">
                <a:solidFill>
                  <a:srgbClr val="3B2C71"/>
                </a:solidFill>
                <a:latin typeface="Fira Sans Light" panose="020B0403050000020004" pitchFamily="34" charset="0"/>
              </a:rPr>
              <a:t>VerbouwLening</a:t>
            </a: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pPr marL="457200" lvl="1" indent="0">
              <a:buClr>
                <a:srgbClr val="95C657"/>
              </a:buClr>
              <a:buNone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</p:txBody>
      </p:sp>
      <p:pic>
        <p:nvPicPr>
          <p:cNvPr id="4" name="Picture 2" descr="Begeleiding appartementsgebouwen">
            <a:extLst>
              <a:ext uri="{FF2B5EF4-FFF2-40B4-BE49-F238E27FC236}">
                <a16:creationId xmlns:a16="http://schemas.microsoft.com/office/drawing/2014/main" id="{CC292AA2-0BEC-4149-87CD-60AAF9EA6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681" y="1711152"/>
            <a:ext cx="4551919" cy="341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643E5CA2-459C-F61C-F111-21852F3BC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7759448" y="3070225"/>
            <a:ext cx="387350" cy="7175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4E0E97B-4E25-1422-DDCF-A4BA3A205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06" y="4541107"/>
            <a:ext cx="1723395" cy="20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10781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Draagvlak creëren bij </a:t>
            </a:r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VME’s</a:t>
            </a:r>
            <a:b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</a:br>
            <a: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  <a:t>Opmaak uitvoeringsplannen en prijsvragen</a:t>
            </a:r>
            <a:br>
              <a:rPr lang="nl-BE" sz="3200" dirty="0">
                <a:solidFill>
                  <a:srgbClr val="95C657"/>
                </a:solidFill>
                <a:latin typeface="Fira Sans Medium" panose="020B0603050000020004" pitchFamily="34" charset="0"/>
              </a:rPr>
            </a:br>
            <a:endParaRPr lang="nl-BE" sz="3200" b="1" dirty="0">
              <a:solidFill>
                <a:srgbClr val="3B2C71"/>
              </a:solidFill>
              <a:latin typeface="Fira Sans Medium" panose="020B0603050000020004" pitchFamily="34" charset="0"/>
            </a:endParaRPr>
          </a:p>
          <a:p>
            <a:r>
              <a:rPr lang="nl-BE" sz="3600" b="1" dirty="0">
                <a:solidFill>
                  <a:srgbClr val="95C657"/>
                </a:solidFill>
                <a:latin typeface="Fira Sans Medium" panose="020B0604020202020204" charset="0"/>
              </a:rPr>
              <a:t>  </a:t>
            </a:r>
          </a:p>
          <a:p>
            <a:endParaRPr lang="nl-BE" sz="3600" b="1" dirty="0">
              <a:solidFill>
                <a:srgbClr val="95C657"/>
              </a:solidFill>
              <a:latin typeface="Fira Sans Black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E4C029C-8279-4E6F-BA32-9BBFE6D79066}"/>
              </a:ext>
            </a:extLst>
          </p:cNvPr>
          <p:cNvSpPr txBox="1">
            <a:spLocks/>
          </p:cNvSpPr>
          <p:nvPr/>
        </p:nvSpPr>
        <p:spPr>
          <a:xfrm>
            <a:off x="576487" y="1856438"/>
            <a:ext cx="11143813" cy="33614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Optie 1: traditionele manier (meetstaat en bestek)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studiebureau maakt uitvoeringsplannen en bestekken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overleg met stuurgroep en studiebureau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offertes vragen en vergelijken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beste aannemer kiezen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Optie 2: werken in bouwteam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uitvoeringsplannen en bestekken i.s.m. aannemers</a:t>
            </a:r>
          </a:p>
          <a:p>
            <a:pPr marL="457200" lvl="1" indent="0">
              <a:buClr>
                <a:srgbClr val="95C657"/>
              </a:buClr>
              <a:buNone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AA921A-BA9F-33B9-7380-E498C9C46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995" y="574826"/>
            <a:ext cx="3032173" cy="2130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8BB5C29-DAA4-1F39-B84D-46A984853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021" y="3074691"/>
            <a:ext cx="2504122" cy="24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5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10781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Draagvlak creëren bij </a:t>
            </a:r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VME’s</a:t>
            </a:r>
            <a:b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</a:br>
            <a: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  <a:t>Aanstellen aannemer en financiering</a:t>
            </a:r>
            <a:br>
              <a:rPr lang="nl-BE" sz="3200" dirty="0">
                <a:solidFill>
                  <a:srgbClr val="95C657"/>
                </a:solidFill>
                <a:latin typeface="Fira Sans Medium" panose="020B0603050000020004" pitchFamily="34" charset="0"/>
              </a:rPr>
            </a:br>
            <a:endParaRPr lang="nl-BE" sz="3200" b="1" dirty="0">
              <a:solidFill>
                <a:srgbClr val="3B2C71"/>
              </a:solidFill>
              <a:latin typeface="Fira Sans Medium" panose="020B0603050000020004" pitchFamily="34" charset="0"/>
            </a:endParaRPr>
          </a:p>
          <a:p>
            <a:r>
              <a:rPr lang="nl-BE" sz="3600" b="1" dirty="0">
                <a:solidFill>
                  <a:srgbClr val="95C657"/>
                </a:solidFill>
                <a:latin typeface="Fira Sans Medium" panose="020B0604020202020204" charset="0"/>
              </a:rPr>
              <a:t>  </a:t>
            </a:r>
          </a:p>
          <a:p>
            <a:endParaRPr lang="nl-BE" sz="3600" b="1" dirty="0">
              <a:solidFill>
                <a:srgbClr val="95C657"/>
              </a:solidFill>
              <a:latin typeface="Fira Sans Black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E4C029C-8279-4E6F-BA32-9BBFE6D79066}"/>
              </a:ext>
            </a:extLst>
          </p:cNvPr>
          <p:cNvSpPr txBox="1">
            <a:spLocks/>
          </p:cNvSpPr>
          <p:nvPr/>
        </p:nvSpPr>
        <p:spPr>
          <a:xfrm>
            <a:off x="576487" y="1856438"/>
            <a:ext cx="11143813" cy="33614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Goedkeuring offerte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beste aannemer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Goedkeuring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leningsaanvraag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(eventueel)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Toelichten huidige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premies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en aanbod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individueel gesprek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0F3313-C587-B41A-2AAE-1D72D4610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451" y="1640101"/>
            <a:ext cx="34766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6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10781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Draagvlak creëren bij </a:t>
            </a:r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VME’s</a:t>
            </a:r>
            <a:b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</a:br>
            <a: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  <a:t>Uitvoering werken</a:t>
            </a:r>
            <a:br>
              <a:rPr lang="nl-BE" sz="3200" dirty="0">
                <a:solidFill>
                  <a:srgbClr val="95C657"/>
                </a:solidFill>
                <a:latin typeface="Fira Sans Medium" panose="020B0603050000020004" pitchFamily="34" charset="0"/>
              </a:rPr>
            </a:br>
            <a:endParaRPr lang="nl-BE" sz="3200" b="1" dirty="0">
              <a:solidFill>
                <a:srgbClr val="3B2C71"/>
              </a:solidFill>
              <a:latin typeface="Fira Sans Medium" panose="020B0603050000020004" pitchFamily="34" charset="0"/>
            </a:endParaRPr>
          </a:p>
          <a:p>
            <a:r>
              <a:rPr lang="nl-BE" sz="3600" b="1" dirty="0">
                <a:solidFill>
                  <a:srgbClr val="95C657"/>
                </a:solidFill>
                <a:latin typeface="Fira Sans Medium" panose="020B0604020202020204" charset="0"/>
              </a:rPr>
              <a:t>  </a:t>
            </a:r>
          </a:p>
          <a:p>
            <a:endParaRPr lang="nl-BE" sz="3600" b="1" dirty="0">
              <a:solidFill>
                <a:srgbClr val="95C657"/>
              </a:solidFill>
              <a:latin typeface="Fira Sans Black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E4C029C-8279-4E6F-BA32-9BBFE6D79066}"/>
              </a:ext>
            </a:extLst>
          </p:cNvPr>
          <p:cNvSpPr txBox="1">
            <a:spLocks/>
          </p:cNvSpPr>
          <p:nvPr/>
        </p:nvSpPr>
        <p:spPr>
          <a:xfrm>
            <a:off x="576487" y="1856438"/>
            <a:ext cx="11143813" cy="33614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B2C71"/>
              </a:buClr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Communicatie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contactpersoon</a:t>
            </a:r>
          </a:p>
          <a:p>
            <a:pPr>
              <a:buClr>
                <a:srgbClr val="3B2C71"/>
              </a:buClr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Werfopvolging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door delegatie stuurgroep</a:t>
            </a:r>
          </a:p>
          <a:p>
            <a:pPr>
              <a:buClr>
                <a:srgbClr val="3B2C71"/>
              </a:buClr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Voorlopige oplevering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door voltallige stuurgroep</a:t>
            </a:r>
          </a:p>
          <a:p>
            <a:pPr>
              <a:buClr>
                <a:srgbClr val="3B2C71"/>
              </a:buClr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Premies aanvragen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: collectief en/of individueel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82041DA-9230-3FAC-D791-EE82D89236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4" t="3879" r="25795"/>
          <a:stretch/>
        </p:blipFill>
        <p:spPr>
          <a:xfrm>
            <a:off x="7791168" y="0"/>
            <a:ext cx="4400832" cy="6899597"/>
          </a:xfrm>
          <a:prstGeom prst="rect">
            <a:avLst/>
          </a:prstGeom>
        </p:spPr>
      </p:pic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4A2FDE73-09EF-F7F8-C487-87CBFC65D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7762084" y="3070225"/>
            <a:ext cx="387350" cy="7175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749B5FC-8A2C-ECE6-BE7A-C329BD6C9B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680" y="5958900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0DC858-23CD-7057-D7B5-65B0CA820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72" y="3943654"/>
            <a:ext cx="1811208" cy="26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1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F6D39CA-0A30-ECA5-9EB8-5C07B5815BEB}"/>
              </a:ext>
            </a:extLst>
          </p:cNvPr>
          <p:cNvSpPr/>
          <p:nvPr/>
        </p:nvSpPr>
        <p:spPr>
          <a:xfrm>
            <a:off x="7762084" y="0"/>
            <a:ext cx="4429916" cy="6899597"/>
          </a:xfrm>
          <a:prstGeom prst="rect">
            <a:avLst/>
          </a:prstGeom>
          <a:solidFill>
            <a:srgbClr val="3B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578828"/>
            <a:ext cx="1052441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Lessons</a:t>
            </a:r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 </a:t>
            </a:r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learnt</a:t>
            </a:r>
            <a:endParaRPr lang="nl-BE" sz="3600" b="1" dirty="0">
              <a:solidFill>
                <a:srgbClr val="3B2C71"/>
              </a:solidFill>
              <a:latin typeface="Fira Sans Medium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4664ACD4-41FD-4F00-8C17-DDFFB64D40D8}"/>
              </a:ext>
            </a:extLst>
          </p:cNvPr>
          <p:cNvSpPr txBox="1">
            <a:spLocks/>
          </p:cNvSpPr>
          <p:nvPr/>
        </p:nvSpPr>
        <p:spPr>
          <a:xfrm>
            <a:off x="534156" y="1323109"/>
            <a:ext cx="6982690" cy="4468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B2C71"/>
              </a:buClr>
              <a:buNone/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C</a:t>
            </a:r>
            <a:r>
              <a:rPr lang="nl-BE" sz="1800" b="1" cap="all" dirty="0">
                <a:solidFill>
                  <a:srgbClr val="3B2C71"/>
                </a:solidFill>
                <a:latin typeface="Fira Sans Light" panose="020B0403050000020004" pitchFamily="34" charset="0"/>
              </a:rPr>
              <a:t>ommunicatie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:</a:t>
            </a:r>
          </a:p>
          <a:p>
            <a:pPr>
              <a:buClr>
                <a:srgbClr val="3B2C71"/>
              </a:buClr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Laagdrempelig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Goede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communicatie met syndicus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Uitnodigingen door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syndicus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Weinig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individuele gesprekken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(financiering)</a:t>
            </a:r>
          </a:p>
          <a:p>
            <a:pPr marL="0" indent="0">
              <a:buClr>
                <a:srgbClr val="3B2C71"/>
              </a:buClr>
              <a:buNone/>
            </a:pP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pPr marL="0" indent="0">
              <a:buClr>
                <a:srgbClr val="3B2C71"/>
              </a:buClr>
              <a:buNone/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ENGAGEMENT EIGENAARS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Vraag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technisch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– taak vooral overtuigen ‘sociaal’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Werk in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stappen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betrek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eigenaars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(iedereen is moeilijk)</a:t>
            </a:r>
          </a:p>
          <a:p>
            <a:pPr>
              <a:buClr>
                <a:srgbClr val="3B2C71"/>
              </a:buClr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Engagement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bevragen of inschatten blijft moeilijk</a:t>
            </a:r>
            <a:b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</a:b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(expertisebudget als graadmeter)</a:t>
            </a:r>
          </a:p>
          <a:p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16" name="Tijdelijke aanduiding voor inhoud 4">
            <a:extLst>
              <a:ext uri="{FF2B5EF4-FFF2-40B4-BE49-F238E27FC236}">
                <a16:creationId xmlns:a16="http://schemas.microsoft.com/office/drawing/2014/main" id="{FB32148E-108F-487F-9AF6-674EBB860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7741138" y="3070225"/>
            <a:ext cx="387350" cy="717550"/>
          </a:xfrm>
          <a:prstGeom prst="rect">
            <a:avLst/>
          </a:prstGeom>
        </p:spPr>
      </p:pic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C0BA9D9A-8B85-34F0-9D6A-368F39546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7736684" y="3070225"/>
            <a:ext cx="387350" cy="7175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3434DBE-3879-0925-5787-89DE476A7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232" y="1908190"/>
            <a:ext cx="3041620" cy="30416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D02546D-64EF-BED3-4034-BC64705BC4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680" y="5958900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98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578828"/>
            <a:ext cx="1052441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>
                <a:solidFill>
                  <a:srgbClr val="95C657"/>
                </a:solidFill>
                <a:latin typeface="Fira Sans Medium" panose="020B0604020202020204" charset="0"/>
              </a:rPr>
              <a:t>Lessons learnt</a:t>
            </a:r>
            <a:endParaRPr lang="nl-BE" sz="3600" b="1" dirty="0">
              <a:solidFill>
                <a:srgbClr val="3B2C71"/>
              </a:solidFill>
              <a:latin typeface="Fira Sans Medium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4664ACD4-41FD-4F00-8C17-DDFFB64D40D8}"/>
              </a:ext>
            </a:extLst>
          </p:cNvPr>
          <p:cNvSpPr txBox="1">
            <a:spLocks/>
          </p:cNvSpPr>
          <p:nvPr/>
        </p:nvSpPr>
        <p:spPr>
          <a:xfrm>
            <a:off x="534155" y="1323109"/>
            <a:ext cx="11172365" cy="4468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D4C23D5-C043-36CE-7E88-1099A4AAB695}"/>
              </a:ext>
            </a:extLst>
          </p:cNvPr>
          <p:cNvSpPr txBox="1"/>
          <p:nvPr/>
        </p:nvSpPr>
        <p:spPr>
          <a:xfrm>
            <a:off x="610197" y="1753956"/>
            <a:ext cx="11020279" cy="3638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Clr>
                <a:srgbClr val="95C657"/>
              </a:buClr>
              <a:buNone/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ROLVERDELING &amp; STRATEGIE TIJDENS AV</a:t>
            </a: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3B2C71"/>
              </a:buClr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rgbClr val="3B2C71"/>
                </a:solidFill>
                <a:latin typeface="Fira Sans Light" panose="020B0403050000020004" pitchFamily="34" charset="0"/>
              </a:rPr>
              <a:t>vooral afstemmen met RME en syndicus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3B2C71"/>
              </a:buClr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rgbClr val="3B2C71"/>
                </a:solidFill>
                <a:latin typeface="Fira Sans Light" panose="020B0403050000020004" pitchFamily="34" charset="0"/>
              </a:rPr>
              <a:t>g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een actieve RME of kerngroep?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bijkomend traject (sensibilisering)</a:t>
            </a:r>
            <a:endParaRPr lang="nl-BE" b="1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3B2C71"/>
              </a:buClr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presentatie op infomoment of AV werkt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3B2C71"/>
              </a:buClr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blok </a:t>
            </a:r>
            <a:r>
              <a:rPr lang="nl-BE" sz="1800" b="1" dirty="0" err="1">
                <a:solidFill>
                  <a:srgbClr val="3B2C71"/>
                </a:solidFill>
                <a:latin typeface="Fira Sans Light" panose="020B0403050000020004" pitchFamily="34" charset="0"/>
              </a:rPr>
              <a:t>impactloze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 discussies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af (bv. over EPC)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3B2C71"/>
              </a:buClr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verspreid RME-leden over de zaal</a:t>
            </a:r>
            <a:endParaRPr lang="nl-BE" b="1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3B2C71"/>
              </a:buClr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beperk aantal keuzes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tijdens AV, maar wees wel transparant en blik terug op traject en stappen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3B2C71"/>
              </a:buClr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bundel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meerdere ingrepen waar verschillende eigenaars belangen bij hebben in de toekomst nog meer werk maken van inspraak (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  <a:sym typeface="Wingdings 3" panose="05040102010807070707" pitchFamily="18" charset="2"/>
              </a:rPr>
              <a:t>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meer tijd nodig)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3B2C71"/>
              </a:buClr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rgbClr val="3B2C71"/>
                </a:solidFill>
                <a:latin typeface="Fira Sans Light" panose="020B0403050000020004" pitchFamily="34" charset="0"/>
              </a:rPr>
              <a:t>n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egatieve groepsdynamiek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  <a:sym typeface="Wingdings" panose="05000000000000000000" pitchFamily="2" charset="2"/>
              </a:rPr>
              <a:t>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zorg dat je geen ‘speelbal’ van RME/AV wordt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31910A-CBE5-9B72-E777-B639A4DC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17" y="0"/>
            <a:ext cx="4352883" cy="314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45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578828"/>
            <a:ext cx="1052441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Lessons</a:t>
            </a:r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 </a:t>
            </a:r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learnt</a:t>
            </a:r>
            <a:endParaRPr lang="nl-BE" sz="3600" b="1" dirty="0">
              <a:solidFill>
                <a:srgbClr val="3B2C71"/>
              </a:solidFill>
              <a:latin typeface="Fira Sans Medium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4664ACD4-41FD-4F00-8C17-DDFFB64D40D8}"/>
              </a:ext>
            </a:extLst>
          </p:cNvPr>
          <p:cNvSpPr txBox="1">
            <a:spLocks/>
          </p:cNvSpPr>
          <p:nvPr/>
        </p:nvSpPr>
        <p:spPr>
          <a:xfrm>
            <a:off x="534156" y="1277385"/>
            <a:ext cx="11172365" cy="44680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B2C71"/>
              </a:buClr>
              <a:buNone/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IMPACT VAN STUDIES</a:t>
            </a:r>
          </a:p>
          <a:p>
            <a:pPr>
              <a:buClr>
                <a:srgbClr val="3B2C71"/>
              </a:buClr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verwarmingsaudit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is vaak wake-</a:t>
            </a:r>
            <a:r>
              <a:rPr lang="nl-BE" sz="1800" dirty="0" err="1">
                <a:solidFill>
                  <a:srgbClr val="3B2C71"/>
                </a:solidFill>
                <a:latin typeface="Fira Sans Light" panose="020B0403050000020004" pitchFamily="34" charset="0"/>
              </a:rPr>
              <a:t>upcall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voor totaalrenovatie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cijfermatig uitgewerkt </a:t>
            </a:r>
            <a:r>
              <a:rPr lang="nl-BE" sz="1800" b="1" dirty="0" err="1">
                <a:solidFill>
                  <a:srgbClr val="3B2C71"/>
                </a:solidFill>
                <a:latin typeface="Fira Sans Light" panose="020B0403050000020004" pitchFamily="34" charset="0"/>
              </a:rPr>
              <a:t>langetermijnplan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werkt niet om engagement te verkrijgen, maar leidt tot discussie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prijsvorken volstaan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wel nodig als stuurgroep verschillende concepten afweegt</a:t>
            </a:r>
          </a:p>
          <a:p>
            <a:pPr marL="457200" lvl="1" indent="0">
              <a:buClr>
                <a:srgbClr val="95C657"/>
              </a:buClr>
              <a:buNone/>
            </a:pP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pPr marL="0" indent="0">
              <a:buClr>
                <a:srgbClr val="3B2C71"/>
              </a:buClr>
              <a:buNone/>
            </a:pPr>
            <a:r>
              <a:rPr lang="nl-BE" sz="1800" b="1" cap="all" dirty="0">
                <a:solidFill>
                  <a:srgbClr val="3B2C71"/>
                </a:solidFill>
                <a:latin typeface="Fira Sans Light" panose="020B0403050000020004" pitchFamily="34" charset="0"/>
              </a:rPr>
              <a:t>Externe experten ook informeren over sociale info (bezorgdheden, belangen …)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2 gesprekken met studiebureau:</a:t>
            </a:r>
          </a:p>
          <a:p>
            <a:pPr lvl="1">
              <a:lnSpc>
                <a:spcPct val="100000"/>
              </a:lnSpc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intakegesprek</a:t>
            </a:r>
          </a:p>
          <a:p>
            <a:pPr lvl="1">
              <a:lnSpc>
                <a:spcPct val="100000"/>
              </a:lnSpc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offertebespreking plan van aanpak (klantgerichter)</a:t>
            </a:r>
            <a:b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</a:b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pPr marL="0" indent="0">
              <a:buClr>
                <a:srgbClr val="3B2C71"/>
              </a:buClr>
              <a:buNone/>
            </a:pPr>
            <a:r>
              <a:rPr lang="nl-BE" sz="1800" b="1" cap="all" dirty="0">
                <a:solidFill>
                  <a:srgbClr val="3B2C71"/>
                </a:solidFill>
                <a:latin typeface="Fira Sans Light" panose="020B0403050000020004" pitchFamily="34" charset="0"/>
              </a:rPr>
              <a:t>Lang renovatietraject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premies, leningen en regelgeving zijn hier onvoldoende op afgestemd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zorgt voor onzekerheden en aannames die vertrouwen kunnen aantasten</a:t>
            </a:r>
          </a:p>
          <a:p>
            <a:pPr>
              <a:buClr>
                <a:srgbClr val="3B2C71"/>
              </a:buClr>
            </a:pP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C876FF8-F21A-E04E-8F51-4AD63191B4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Université / Notre stratégie">
            <a:extLst>
              <a:ext uri="{FF2B5EF4-FFF2-40B4-BE49-F238E27FC236}">
                <a16:creationId xmlns:a16="http://schemas.microsoft.com/office/drawing/2014/main" id="{D77FF6BE-85D4-0874-8623-9BA4BE05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-449823"/>
            <a:ext cx="4158343" cy="234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406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5" name="Google Shape;1635;p41"/>
          <p:cNvGrpSpPr/>
          <p:nvPr/>
        </p:nvGrpSpPr>
        <p:grpSpPr>
          <a:xfrm>
            <a:off x="2137177" y="1707891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578828"/>
            <a:ext cx="1052441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Renovatiecoaches appartementen</a:t>
            </a:r>
            <a:endParaRPr lang="nl-BE" sz="3600" b="1" dirty="0">
              <a:solidFill>
                <a:srgbClr val="3B2C71"/>
              </a:solidFill>
              <a:latin typeface="Fira Sans Medium" panose="020B060402020202020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ECDA8D1-D1C3-6EFA-6542-BABAB2573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859" y="2219155"/>
            <a:ext cx="1589348" cy="24233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EE11373-326E-65F0-7428-7C787EFBCD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28" r="21372"/>
          <a:stretch/>
        </p:blipFill>
        <p:spPr>
          <a:xfrm>
            <a:off x="1739899" y="2231089"/>
            <a:ext cx="1589348" cy="24228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539B3A8-54E9-CE6A-9FDB-3F0F32B1AD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22" t="13293" r="27463" b="41178"/>
          <a:stretch/>
        </p:blipFill>
        <p:spPr>
          <a:xfrm>
            <a:off x="4080395" y="2236722"/>
            <a:ext cx="1700784" cy="242280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F219EB4-C25A-5E26-BFE6-819D15910A7D}"/>
              </a:ext>
            </a:extLst>
          </p:cNvPr>
          <p:cNvSpPr txBox="1"/>
          <p:nvPr/>
        </p:nvSpPr>
        <p:spPr>
          <a:xfrm>
            <a:off x="1886873" y="476709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3B2C71"/>
                </a:solidFill>
                <a:latin typeface="Fira Sans Light" panose="020B0403050000020004" pitchFamily="34" charset="0"/>
              </a:rPr>
              <a:t>Bart Morel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3C14758-9CD1-3207-8DBE-1157912EBAB1}"/>
              </a:ext>
            </a:extLst>
          </p:cNvPr>
          <p:cNvSpPr txBox="1"/>
          <p:nvPr/>
        </p:nvSpPr>
        <p:spPr>
          <a:xfrm>
            <a:off x="4024393" y="4761792"/>
            <a:ext cx="181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3B2C71"/>
                </a:solidFill>
                <a:latin typeface="Fira Sans Light" panose="020B0403050000020004" pitchFamily="34" charset="0"/>
              </a:rPr>
              <a:t>Hannes Merckx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A1ECCFE-D84C-AACB-532F-AE6E20B8355D}"/>
              </a:ext>
            </a:extLst>
          </p:cNvPr>
          <p:cNvSpPr txBox="1"/>
          <p:nvPr/>
        </p:nvSpPr>
        <p:spPr>
          <a:xfrm>
            <a:off x="7181981" y="4767095"/>
            <a:ext cx="2587105" cy="37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3B2C71"/>
                </a:solidFill>
                <a:latin typeface="Fira Sans Light" panose="020B0403050000020004" pitchFamily="34" charset="0"/>
              </a:rPr>
              <a:t>Nathalie Van Peteghem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231F9FF-A8F0-9569-33FF-54C6B0251A02}"/>
              </a:ext>
            </a:extLst>
          </p:cNvPr>
          <p:cNvSpPr txBox="1"/>
          <p:nvPr/>
        </p:nvSpPr>
        <p:spPr>
          <a:xfrm>
            <a:off x="2488914" y="1542615"/>
            <a:ext cx="2523605" cy="369332"/>
          </a:xfrm>
          <a:prstGeom prst="rect">
            <a:avLst/>
          </a:prstGeom>
          <a:solidFill>
            <a:srgbClr val="3B2C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Fira Sans" panose="020B0503050000020004" pitchFamily="34" charset="0"/>
              </a:rPr>
              <a:t>technische screening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1C0FE0C-1764-EA47-908E-19FF98C54DCF}"/>
              </a:ext>
            </a:extLst>
          </p:cNvPr>
          <p:cNvSpPr txBox="1"/>
          <p:nvPr/>
        </p:nvSpPr>
        <p:spPr>
          <a:xfrm>
            <a:off x="7430170" y="1547514"/>
            <a:ext cx="2090725" cy="369332"/>
          </a:xfrm>
          <a:prstGeom prst="rect">
            <a:avLst/>
          </a:prstGeom>
          <a:solidFill>
            <a:srgbClr val="3B2C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Fira Sans" panose="020B0503050000020004" pitchFamily="34" charset="0"/>
              </a:rPr>
              <a:t>draagvlak creëren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9D3DF93-CF65-6C2D-D061-0E8187F74E48}"/>
              </a:ext>
            </a:extLst>
          </p:cNvPr>
          <p:cNvSpPr txBox="1"/>
          <p:nvPr/>
        </p:nvSpPr>
        <p:spPr>
          <a:xfrm>
            <a:off x="1363851" y="5393540"/>
            <a:ext cx="89466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5C657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energiecentrale@stad.gent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95C657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 – 09 266 52 00 – www.energiecentrale.gent</a:t>
            </a:r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95C657"/>
              </a:solidFill>
              <a:effectLst/>
              <a:uLnTx/>
              <a:uFillTx/>
              <a:latin typeface="Fira Sans" panose="020B05030500000200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1453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578828"/>
            <a:ext cx="1052441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Met de steun van</a:t>
            </a:r>
            <a:endParaRPr lang="nl-BE" sz="3600" b="1" dirty="0">
              <a:solidFill>
                <a:srgbClr val="3B2C71"/>
              </a:solidFill>
              <a:latin typeface="Fira Sans Medium" panose="020B060402020202020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EF03D8-4693-0116-AD2F-A0DBD5A22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876" y="2596491"/>
            <a:ext cx="2520553" cy="130950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FC06BA2-3CBF-E844-81DF-5E9748D7D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159" y="2771841"/>
            <a:ext cx="2508509" cy="1057658"/>
          </a:xfrm>
          <a:prstGeom prst="rect">
            <a:avLst/>
          </a:prstGeom>
        </p:spPr>
      </p:pic>
      <p:pic>
        <p:nvPicPr>
          <p:cNvPr id="4" name="Picture 4" descr="Kan een afbeelding zijn van de tekst 'vvsg'">
            <a:extLst>
              <a:ext uri="{FF2B5EF4-FFF2-40B4-BE49-F238E27FC236}">
                <a16:creationId xmlns:a16="http://schemas.microsoft.com/office/drawing/2014/main" id="{3334435A-5B7C-5A74-B0A3-A8D3AEDE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98" y="2596491"/>
            <a:ext cx="1385649" cy="138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727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" name="Rechthoek 4">
            <a:extLst>
              <a:ext uri="{FF2B5EF4-FFF2-40B4-BE49-F238E27FC236}">
                <a16:creationId xmlns:a16="http://schemas.microsoft.com/office/drawing/2014/main" id="{575DEA77-E4B6-8CBD-7B79-DC4CE8621D3B}"/>
              </a:ext>
            </a:extLst>
          </p:cNvPr>
          <p:cNvSpPr/>
          <p:nvPr/>
        </p:nvSpPr>
        <p:spPr>
          <a:xfrm>
            <a:off x="0" y="0"/>
            <a:ext cx="12192000" cy="5346700"/>
          </a:xfrm>
          <a:prstGeom prst="rect">
            <a:avLst/>
          </a:prstGeom>
          <a:solidFill>
            <a:srgbClr val="3B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4702731" y="520363"/>
            <a:ext cx="278653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chemeClr val="bg1"/>
                </a:solidFill>
                <a:latin typeface="Fira Sans Medium" panose="020B0604020202020204" charset="0"/>
              </a:rPr>
              <a:t>Nog vragen?</a:t>
            </a:r>
            <a:endParaRPr lang="nl-BE" sz="3600" b="1" dirty="0">
              <a:solidFill>
                <a:schemeClr val="bg1"/>
              </a:solidFill>
              <a:latin typeface="Fira Sans Medium" panose="020B060402020202020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725B98E-1E15-6784-1E0B-AC046A46872F}"/>
              </a:ext>
            </a:extLst>
          </p:cNvPr>
          <p:cNvSpPr/>
          <p:nvPr/>
        </p:nvSpPr>
        <p:spPr>
          <a:xfrm>
            <a:off x="-2" y="5205187"/>
            <a:ext cx="12192001" cy="1652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F319BE3C-46DA-B4C2-52B2-098B25E6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5902323" y="4675997"/>
            <a:ext cx="387350" cy="71755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03C2F142-3C72-85F2-F049-0B36FF50F0CA}"/>
              </a:ext>
            </a:extLst>
          </p:cNvPr>
          <p:cNvSpPr txBox="1">
            <a:spLocks/>
          </p:cNvSpPr>
          <p:nvPr/>
        </p:nvSpPr>
        <p:spPr>
          <a:xfrm>
            <a:off x="3688328" y="5815571"/>
            <a:ext cx="4815336" cy="3754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000" dirty="0">
                <a:solidFill>
                  <a:srgbClr val="3B2C71"/>
                </a:solidFill>
                <a:latin typeface="Fira Sans Medium" panose="020B0604020202020204" charset="0"/>
              </a:rPr>
              <a:t>www.energiecentrale.gent</a:t>
            </a:r>
            <a:endParaRPr lang="nl-BE" sz="3000" b="1" dirty="0">
              <a:solidFill>
                <a:srgbClr val="3B2C71"/>
              </a:solidFill>
              <a:latin typeface="Fira Sans Medium" panose="020B060402020202020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304589F2-7D8D-558C-F556-58DC2A66C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6" y="220457"/>
            <a:ext cx="1322173" cy="931339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353DAB50-C403-7C95-0DF3-C9253A9975E1}"/>
              </a:ext>
            </a:extLst>
          </p:cNvPr>
          <p:cNvSpPr/>
          <p:nvPr/>
        </p:nvSpPr>
        <p:spPr>
          <a:xfrm>
            <a:off x="5168900" y="2296032"/>
            <a:ext cx="1892300" cy="44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3F3489E-BCCF-1045-D034-64C38AE35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2" b="97265" l="2939" r="96245">
                        <a14:foregroundMark x1="6449" y1="48632" x2="6449" y2="48632"/>
                        <a14:foregroundMark x1="2939" y1="49658" x2="2939" y2="49658"/>
                        <a14:foregroundMark x1="52408" y1="7607" x2="52408" y2="7607"/>
                        <a14:foregroundMark x1="48898" y1="3932" x2="48898" y2="3932"/>
                        <a14:foregroundMark x1="96245" y1="49145" x2="96245" y2="49145"/>
                        <a14:foregroundMark x1="49388" y1="97265" x2="49388" y2="97265"/>
                        <a14:foregroundMark x1="50776" y1="46496" x2="50776" y2="46496"/>
                        <a14:foregroundMark x1="51918" y1="46667" x2="51918" y2="46667"/>
                        <a14:foregroundMark x1="51918" y1="46667" x2="51918" y2="46667"/>
                        <a14:foregroundMark x1="51265" y1="46496" x2="51265" y2="46496"/>
                        <a14:foregroundMark x1="51265" y1="46496" x2="51265" y2="46496"/>
                        <a14:foregroundMark x1="51265" y1="46496" x2="51265" y2="46496"/>
                        <a14:foregroundMark x1="51510" y1="45470" x2="51510" y2="45470"/>
                        <a14:foregroundMark x1="51265" y1="46923" x2="51265" y2="46923"/>
                        <a14:foregroundMark x1="51265" y1="46923" x2="51265" y2="46923"/>
                        <a14:foregroundMark x1="51265" y1="46923" x2="51265" y2="46923"/>
                        <a14:foregroundMark x1="51265" y1="46923" x2="51265" y2="46923"/>
                        <a14:foregroundMark x1="51510" y1="46239" x2="51510" y2="46239"/>
                        <a14:foregroundMark x1="51510" y1="45983" x2="51510" y2="45983"/>
                        <a14:foregroundMark x1="51918" y1="46496" x2="51918" y2="46496"/>
                        <a14:foregroundMark x1="51673" y1="46667" x2="51673" y2="46667"/>
                        <a14:foregroundMark x1="51510" y1="46667" x2="51510" y2="46667"/>
                        <a14:foregroundMark x1="51673" y1="46923" x2="51673" y2="46923"/>
                        <a14:foregroundMark x1="51673" y1="46923" x2="51673" y2="46923"/>
                        <a14:foregroundMark x1="51265" y1="46496" x2="51265" y2="46496"/>
                        <a14:foregroundMark x1="51265" y1="46496" x2="51265" y2="46496"/>
                        <a14:foregroundMark x1="51265" y1="46667" x2="51265" y2="46667"/>
                        <a14:foregroundMark x1="51265" y1="46667" x2="51265" y2="46667"/>
                        <a14:foregroundMark x1="51265" y1="46667" x2="51265" y2="46667"/>
                        <a14:foregroundMark x1="51510" y1="46496" x2="51510" y2="46496"/>
                        <a14:foregroundMark x1="51510" y1="46496" x2="51510" y2="46496"/>
                        <a14:foregroundMark x1="51020" y1="46667" x2="51020" y2="46667"/>
                        <a14:foregroundMark x1="51837" y1="45556" x2="51837" y2="45556"/>
                        <a14:foregroundMark x1="51347" y1="46325" x2="51347" y2="46325"/>
                        <a14:foregroundMark x1="51184" y1="46496" x2="51184" y2="46496"/>
                        <a14:foregroundMark x1="51265" y1="46239" x2="51265" y2="46239"/>
                        <a14:foregroundMark x1="51184" y1="46068" x2="51184" y2="46068"/>
                        <a14:foregroundMark x1="51184" y1="46068" x2="51184" y2="46068"/>
                        <a14:foregroundMark x1="51184" y1="46068" x2="51184" y2="46068"/>
                        <a14:foregroundMark x1="51184" y1="46068" x2="51184" y2="46068"/>
                        <a14:foregroundMark x1="51510" y1="46581" x2="51510" y2="46581"/>
                        <a14:foregroundMark x1="51510" y1="47009" x2="51184" y2="46239"/>
                        <a14:foregroundMark x1="51510" y1="45983" x2="51429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0485" y="1386232"/>
            <a:ext cx="2528001" cy="2414499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1EDC70C0-37C3-1C0F-E06A-C4ADA4D00FD4}"/>
              </a:ext>
            </a:extLst>
          </p:cNvPr>
          <p:cNvSpPr txBox="1">
            <a:spLocks/>
          </p:cNvSpPr>
          <p:nvPr/>
        </p:nvSpPr>
        <p:spPr>
          <a:xfrm>
            <a:off x="3054477" y="4135619"/>
            <a:ext cx="6083039" cy="294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chemeClr val="bg1"/>
                </a:solidFill>
                <a:latin typeface="Fira Sans Light" panose="020B0403050000020004" pitchFamily="34" charset="0"/>
              </a:rPr>
              <a:t>Gents adviespunt voor energiezuinig wonen en renoveren</a:t>
            </a:r>
          </a:p>
        </p:txBody>
      </p:sp>
    </p:spTree>
    <p:extLst>
      <p:ext uri="{BB962C8B-B14F-4D97-AF65-F5344CB8AC3E}">
        <p14:creationId xmlns:p14="http://schemas.microsoft.com/office/powerpoint/2010/main" val="326280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2F7C5-2833-4A91-8EF3-7FE1F0EA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6" y="458645"/>
            <a:ext cx="7886700" cy="631601"/>
          </a:xfrm>
        </p:spPr>
        <p:txBody>
          <a:bodyPr/>
          <a:lstStyle/>
          <a:p>
            <a:r>
              <a:rPr lang="nl-BE" sz="3600" b="0" dirty="0">
                <a:latin typeface="Fira Sans Medium" panose="020B0604020202020204" charset="0"/>
              </a:rPr>
              <a:t>Overzicht</a:t>
            </a:r>
            <a:br>
              <a:rPr lang="nl-BE" dirty="0"/>
            </a:br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3BD0275-2865-46D5-B69C-6FFCE18BAF8B}"/>
              </a:ext>
            </a:extLst>
          </p:cNvPr>
          <p:cNvSpPr txBox="1"/>
          <p:nvPr/>
        </p:nvSpPr>
        <p:spPr>
          <a:xfrm>
            <a:off x="405247" y="1151453"/>
            <a:ext cx="1026861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i="0" dirty="0">
                <a:solidFill>
                  <a:srgbClr val="3B2C71"/>
                </a:solidFill>
                <a:effectLst/>
                <a:latin typeface="Fira Sans" panose="020B0503050000020004" pitchFamily="34" charset="0"/>
              </a:rPr>
              <a:t>1. </a:t>
            </a:r>
            <a:r>
              <a:rPr lang="nl-BE" dirty="0">
                <a:solidFill>
                  <a:srgbClr val="3B2C71"/>
                </a:solidFill>
                <a:latin typeface="Fira Sans" panose="020B0503050000020004" pitchFamily="34" charset="0"/>
              </a:rPr>
              <a:t>W</a:t>
            </a:r>
            <a:r>
              <a:rPr lang="nl-BE" i="0" dirty="0">
                <a:solidFill>
                  <a:srgbClr val="3B2C71"/>
                </a:solidFill>
                <a:effectLst/>
                <a:latin typeface="Fira Sans" panose="020B0503050000020004" pitchFamily="34" charset="0"/>
              </a:rPr>
              <a:t>at doet De Energiecentrale?</a:t>
            </a:r>
          </a:p>
          <a:p>
            <a:endParaRPr lang="nl-BE" i="0" dirty="0">
              <a:solidFill>
                <a:srgbClr val="3B2C71"/>
              </a:solidFill>
              <a:effectLst/>
              <a:latin typeface="Fira Sans" panose="020B0503050000020004" pitchFamily="34" charset="0"/>
            </a:endParaRPr>
          </a:p>
          <a:p>
            <a:r>
              <a:rPr lang="nl-BE" dirty="0">
                <a:solidFill>
                  <a:srgbClr val="3B2C71"/>
                </a:solidFill>
                <a:latin typeface="Fira Sans" panose="020B0503050000020004" pitchFamily="34" charset="0"/>
              </a:rPr>
              <a:t>2. Doel van het Project ‘Renovatieversneller Appartementen’?</a:t>
            </a:r>
          </a:p>
          <a:p>
            <a:endParaRPr lang="nl-BE" dirty="0">
              <a:solidFill>
                <a:srgbClr val="3B2C71"/>
              </a:solidFill>
              <a:latin typeface="Fira Sans" panose="020B0503050000020004" pitchFamily="34" charset="0"/>
            </a:endParaRPr>
          </a:p>
          <a:p>
            <a:r>
              <a:rPr lang="nl-BE" i="0" dirty="0">
                <a:solidFill>
                  <a:srgbClr val="3B2C71"/>
                </a:solidFill>
                <a:effectLst/>
                <a:latin typeface="Fira Sans" panose="020B0503050000020004" pitchFamily="34" charset="0"/>
              </a:rPr>
              <a:t>3. Draagvlak </a:t>
            </a:r>
            <a:r>
              <a:rPr lang="nl-BE" dirty="0">
                <a:solidFill>
                  <a:srgbClr val="3B2C71"/>
                </a:solidFill>
                <a:latin typeface="Fira Sans" panose="020B0503050000020004" pitchFamily="34" charset="0"/>
              </a:rPr>
              <a:t>creëren bij </a:t>
            </a:r>
            <a:r>
              <a:rPr lang="nl-BE" dirty="0" err="1">
                <a:solidFill>
                  <a:srgbClr val="3B2C71"/>
                </a:solidFill>
                <a:latin typeface="Fira Sans" panose="020B0503050000020004" pitchFamily="34" charset="0"/>
              </a:rPr>
              <a:t>VME’s</a:t>
            </a:r>
            <a:endParaRPr lang="nl-BE" dirty="0">
              <a:solidFill>
                <a:srgbClr val="3B2C71"/>
              </a:solidFill>
              <a:latin typeface="Fira Sans" panose="020B0503050000020004" pitchFamily="34" charset="0"/>
            </a:endParaRPr>
          </a:p>
          <a:p>
            <a:endParaRPr lang="nl-BE" dirty="0">
              <a:solidFill>
                <a:srgbClr val="3B2C71"/>
              </a:solidFill>
              <a:latin typeface="Fira Sans" panose="020B0503050000020004" pitchFamily="34" charset="0"/>
            </a:endParaRPr>
          </a:p>
          <a:p>
            <a:pPr marL="742950" lvl="1" indent="-285750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dirty="0" err="1">
                <a:solidFill>
                  <a:srgbClr val="3B2C71"/>
                </a:solidFill>
                <a:latin typeface="Fira Sans Light" panose="020B0604020202020204" charset="0"/>
              </a:rPr>
              <a:t>Plaatsbezoek</a:t>
            </a:r>
            <a:r>
              <a:rPr lang="nl-BE" dirty="0">
                <a:solidFill>
                  <a:srgbClr val="3B2C71"/>
                </a:solidFill>
                <a:latin typeface="Fira Sans Light" panose="020B0604020202020204" charset="0"/>
              </a:rPr>
              <a:t> appartementsgebouw</a:t>
            </a:r>
          </a:p>
          <a:p>
            <a:pPr marL="742950" lvl="1" indent="-285750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dirty="0">
                <a:solidFill>
                  <a:srgbClr val="3B2C71"/>
                </a:solidFill>
                <a:latin typeface="Fira Sans Light" panose="020B0604020202020204" charset="0"/>
              </a:rPr>
              <a:t>toekomstvisie toelichten aan RME of kerngroep + syndicus</a:t>
            </a:r>
          </a:p>
          <a:p>
            <a:pPr marL="742950" lvl="1" indent="-285750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dirty="0">
                <a:solidFill>
                  <a:srgbClr val="3B2C71"/>
                </a:solidFill>
                <a:latin typeface="Fira Sans Light" panose="020B0604020202020204" charset="0"/>
              </a:rPr>
              <a:t>engagement eigenaars voor beperkte of grondige renovatie</a:t>
            </a:r>
          </a:p>
          <a:p>
            <a:pPr marL="742950" lvl="1" indent="-285750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dirty="0">
                <a:solidFill>
                  <a:srgbClr val="3B2C71"/>
                </a:solidFill>
                <a:latin typeface="Fira Sans Light" panose="020B0604020202020204" charset="0"/>
              </a:rPr>
              <a:t>stuurgroep voor uitwerken concept</a:t>
            </a:r>
          </a:p>
          <a:p>
            <a:pPr marL="742950" lvl="1" indent="-285750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dirty="0">
                <a:solidFill>
                  <a:srgbClr val="3B2C71"/>
                </a:solidFill>
                <a:latin typeface="Fira Sans Light" panose="020B0604020202020204" charset="0"/>
              </a:rPr>
              <a:t>goedkeuren beste concept door alle eigenaars</a:t>
            </a:r>
          </a:p>
          <a:p>
            <a:pPr marL="742950" lvl="1" indent="-285750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dirty="0">
                <a:solidFill>
                  <a:srgbClr val="3B2C71"/>
                </a:solidFill>
                <a:latin typeface="Fira Sans Light" panose="020B0604020202020204" charset="0"/>
              </a:rPr>
              <a:t>opmaak uitvoeringsplannen en prijsvragen</a:t>
            </a:r>
          </a:p>
          <a:p>
            <a:pPr marL="742950" lvl="1" indent="-285750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dirty="0">
                <a:solidFill>
                  <a:srgbClr val="3B2C71"/>
                </a:solidFill>
                <a:latin typeface="Fira Sans Light" panose="020B0604020202020204" charset="0"/>
              </a:rPr>
              <a:t>aanstellen aannemers en financiering</a:t>
            </a:r>
          </a:p>
          <a:p>
            <a:pPr marL="742950" lvl="1" indent="-285750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dirty="0">
                <a:solidFill>
                  <a:srgbClr val="3B2C71"/>
                </a:solidFill>
                <a:latin typeface="Fira Sans Light" panose="020B0604020202020204" charset="0"/>
              </a:rPr>
              <a:t>uitvoering werken</a:t>
            </a:r>
          </a:p>
          <a:p>
            <a:pPr lvl="1">
              <a:buClr>
                <a:srgbClr val="95C657"/>
              </a:buClr>
            </a:pPr>
            <a:endParaRPr lang="nl-BE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>
              <a:buClr>
                <a:srgbClr val="95C657"/>
              </a:buClr>
            </a:pPr>
            <a:r>
              <a:rPr lang="nl-BE" b="1" dirty="0">
                <a:solidFill>
                  <a:srgbClr val="3B2C71"/>
                </a:solidFill>
                <a:latin typeface="Fira Sans Light" panose="020B0604020202020204" charset="0"/>
              </a:rPr>
              <a:t>4. </a:t>
            </a:r>
            <a:r>
              <a:rPr lang="nl-BE" i="0" dirty="0" err="1">
                <a:solidFill>
                  <a:srgbClr val="3B2C71"/>
                </a:solidFill>
                <a:effectLst/>
                <a:latin typeface="Fira Sans" panose="020B0503050000020004" pitchFamily="34" charset="0"/>
              </a:rPr>
              <a:t>Lessons</a:t>
            </a:r>
            <a:r>
              <a:rPr lang="nl-BE" i="0" dirty="0">
                <a:solidFill>
                  <a:srgbClr val="3B2C7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nl-BE" i="0" dirty="0" err="1">
                <a:solidFill>
                  <a:srgbClr val="3B2C71"/>
                </a:solidFill>
                <a:effectLst/>
                <a:latin typeface="Fira Sans" panose="020B0503050000020004" pitchFamily="34" charset="0"/>
              </a:rPr>
              <a:t>learnt</a:t>
            </a:r>
            <a:endParaRPr lang="nl-BE" sz="14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marL="742950" lvl="1" indent="-285750">
              <a:buFontTx/>
              <a:buChar char="-"/>
            </a:pPr>
            <a:endParaRPr lang="nl-BE" dirty="0">
              <a:solidFill>
                <a:srgbClr val="3B2C71"/>
              </a:solidFill>
              <a:latin typeface="Fira Sans Light" panose="020B060402020202020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298394C-ABE0-05DE-C241-3A5865D3AD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569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inhoud 6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7E46C6E3-7F1E-41B3-9F01-F64EF24B2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83" t="33" r="33380" b="-33"/>
          <a:stretch/>
        </p:blipFill>
        <p:spPr>
          <a:xfrm>
            <a:off x="7053943" y="1"/>
            <a:ext cx="5139752" cy="6858000"/>
          </a:xfrm>
          <a:prstGeom prst="rect">
            <a:avLst/>
          </a:prstGeom>
        </p:spPr>
      </p:pic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578828"/>
            <a:ext cx="1052441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Wat doet De Energiecentrale?</a:t>
            </a:r>
            <a:endParaRPr lang="nl-BE" sz="3600" b="1" dirty="0">
              <a:solidFill>
                <a:srgbClr val="3B2C71"/>
              </a:solidFill>
              <a:latin typeface="Fira Sans Medium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4664ACD4-41FD-4F00-8C17-DDFFB64D40D8}"/>
              </a:ext>
            </a:extLst>
          </p:cNvPr>
          <p:cNvSpPr txBox="1">
            <a:spLocks/>
          </p:cNvSpPr>
          <p:nvPr/>
        </p:nvSpPr>
        <p:spPr>
          <a:xfrm>
            <a:off x="534156" y="1323109"/>
            <a:ext cx="6982690" cy="39828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Gratis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en onafhankelijke dienst van de Stad Gent</a:t>
            </a:r>
          </a:p>
          <a:p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Advies op maat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(en aan huis) om energie te besparen</a:t>
            </a:r>
          </a:p>
          <a:p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Appartementsblokken: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langetermijnplanning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VME</a:t>
            </a: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Hulp bij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energiebesparende verbouwingen</a:t>
            </a: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Ondersteuning bij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premies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en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Mijn </a:t>
            </a:r>
            <a:r>
              <a:rPr lang="nl-BE" sz="1800" b="1" dirty="0" err="1">
                <a:solidFill>
                  <a:srgbClr val="3B2C71"/>
                </a:solidFill>
                <a:latin typeface="Fira Sans Light" panose="020B0403050000020004" pitchFamily="34" charset="0"/>
              </a:rPr>
              <a:t>VerbouwLening</a:t>
            </a:r>
            <a:endParaRPr lang="nl-BE" sz="1800" b="1" dirty="0">
              <a:solidFill>
                <a:srgbClr val="3B2C7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16" name="Tijdelijke aanduiding voor inhoud 4">
            <a:extLst>
              <a:ext uri="{FF2B5EF4-FFF2-40B4-BE49-F238E27FC236}">
                <a16:creationId xmlns:a16="http://schemas.microsoft.com/office/drawing/2014/main" id="{FB32148E-108F-487F-9AF6-674EBB860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7017238" y="3070225"/>
            <a:ext cx="387350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6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Project ‘Renovatieversneller appartementen’</a:t>
            </a:r>
            <a:endParaRPr lang="nl-BE" sz="3600" b="1" dirty="0">
              <a:solidFill>
                <a:srgbClr val="95C657"/>
              </a:solidFill>
              <a:latin typeface="Fira Sans Medium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E4C029C-8279-4E6F-BA32-9BBFE6D79066}"/>
              </a:ext>
            </a:extLst>
          </p:cNvPr>
          <p:cNvSpPr txBox="1">
            <a:spLocks/>
          </p:cNvSpPr>
          <p:nvPr/>
        </p:nvSpPr>
        <p:spPr>
          <a:xfrm>
            <a:off x="562707" y="1382392"/>
            <a:ext cx="9369034" cy="3864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5C657"/>
              </a:buClr>
              <a:buNone/>
            </a:pPr>
            <a:endParaRPr lang="nl-BE" sz="1800" dirty="0">
              <a:solidFill>
                <a:srgbClr val="3B2C71"/>
              </a:solidFill>
              <a:latin typeface="Fira Sans" panose="020B0503050000020004" pitchFamily="34" charset="0"/>
            </a:endParaRPr>
          </a:p>
          <a:p>
            <a:pPr marL="0" indent="0">
              <a:buClr>
                <a:srgbClr val="95C657"/>
              </a:buClr>
              <a:buNone/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Gesubsidieerd VVSG-project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Lokale Klimaatactie (april 2021-2023)</a:t>
            </a:r>
          </a:p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Pionieren met renovaties in appartementen:</a:t>
            </a:r>
          </a:p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	- ongeacht het aantal units (overwegend residentieel)</a:t>
            </a:r>
            <a:b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</a:b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	- focus op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gemeenschappelijke delen in mede-eigendom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(VME of geen VME)</a:t>
            </a:r>
            <a:b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</a:b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	- geen sociale woningbouw</a:t>
            </a:r>
            <a:b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</a:br>
            <a:endParaRPr lang="nl-BE" sz="1800" b="1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Resultaat: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draaiboek en bijlagen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:</a:t>
            </a:r>
          </a:p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	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- specifieke aanpak in co-creatie met eigenaars en syndici</a:t>
            </a:r>
            <a:b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</a:b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	-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klantenreis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</a:t>
            </a:r>
            <a:r>
              <a:rPr lang="nl-BE" sz="1800" dirty="0" err="1">
                <a:solidFill>
                  <a:srgbClr val="3B2C71"/>
                </a:solidFill>
                <a:latin typeface="Fira Sans Light" panose="020B0403050000020004" pitchFamily="34" charset="0"/>
              </a:rPr>
              <a:t>i.f.v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.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draagvlak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creëren doorheen het traject</a:t>
            </a:r>
            <a:b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</a:b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	 en met als doel het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beslissingsproces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tot renovatie te versnellen</a:t>
            </a:r>
          </a:p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  <a:sym typeface="Wingdings" panose="05000000000000000000" pitchFamily="2" charset="2"/>
              </a:rPr>
              <a:t>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raadpleegbaar in de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  <a:hlinkClick r:id="rId5"/>
              </a:rPr>
              <a:t>praktijkendatabank van Netwerk Klimaat</a:t>
            </a: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  <a:p>
            <a:pPr marL="0" indent="0">
              <a:buClr>
                <a:srgbClr val="95C657"/>
              </a:buClr>
              <a:buNone/>
            </a:pPr>
            <a:endParaRPr lang="nl-BE" sz="1800" dirty="0">
              <a:solidFill>
                <a:srgbClr val="3B2C71"/>
              </a:solidFill>
              <a:latin typeface="Fira Sans Light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52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Klantenreis</a:t>
            </a:r>
            <a:endParaRPr lang="nl-BE" sz="3600" b="1" dirty="0">
              <a:solidFill>
                <a:srgbClr val="3B2C71"/>
              </a:solidFill>
              <a:latin typeface="Fira Sans Medium" panose="020B0604020202020204" charset="0"/>
            </a:endParaRPr>
          </a:p>
          <a:p>
            <a:r>
              <a:rPr lang="nl-BE" sz="3600" b="1" dirty="0">
                <a:solidFill>
                  <a:srgbClr val="95C657"/>
                </a:solidFill>
                <a:latin typeface="Fira Sans Medium" panose="020B0604020202020204" charset="0"/>
              </a:rPr>
              <a:t>  </a:t>
            </a:r>
          </a:p>
          <a:p>
            <a:endParaRPr lang="nl-BE" sz="3600" b="1" dirty="0">
              <a:solidFill>
                <a:srgbClr val="95C657"/>
              </a:solidFill>
              <a:latin typeface="Fira Sans Black" panose="020B0604020202020204" charset="0"/>
            </a:endParaRPr>
          </a:p>
        </p:txBody>
      </p:sp>
      <p:pic>
        <p:nvPicPr>
          <p:cNvPr id="16" name="Tijdelijke aanduiding voor inhoud 4">
            <a:extLst>
              <a:ext uri="{FF2B5EF4-FFF2-40B4-BE49-F238E27FC236}">
                <a16:creationId xmlns:a16="http://schemas.microsoft.com/office/drawing/2014/main" id="{8B2BBB8B-BB85-40B9-A651-EBD4B46C3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7026763" y="3059347"/>
            <a:ext cx="387350" cy="717550"/>
          </a:xfrm>
          <a:prstGeom prst="rect">
            <a:avLst/>
          </a:prstGeom>
        </p:spPr>
      </p:pic>
      <p:pic>
        <p:nvPicPr>
          <p:cNvPr id="10" name="Tijdelijke aanduiding voor inhoud 4">
            <a:extLst>
              <a:ext uri="{FF2B5EF4-FFF2-40B4-BE49-F238E27FC236}">
                <a16:creationId xmlns:a16="http://schemas.microsoft.com/office/drawing/2014/main" id="{F3F44897-A6C6-325B-DEAA-D57FC4210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7028613" y="3070225"/>
            <a:ext cx="387350" cy="7175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816BF2-0A65-5A63-E658-AA7C48595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06" y="1076446"/>
            <a:ext cx="8180005" cy="576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09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63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Plaatsbezoek</a:t>
            </a:r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 appartement</a:t>
            </a:r>
            <a:endParaRPr lang="nl-BE" sz="3600" b="1" dirty="0">
              <a:solidFill>
                <a:srgbClr val="3B2C71"/>
              </a:solidFill>
              <a:latin typeface="Fira Sans Medium" panose="020B0604020202020204" charset="0"/>
            </a:endParaRPr>
          </a:p>
          <a:p>
            <a:r>
              <a:rPr lang="nl-BE" sz="3600" b="1" dirty="0">
                <a:solidFill>
                  <a:srgbClr val="95C657"/>
                </a:solidFill>
                <a:latin typeface="Fira Sans Medium" panose="020B0604020202020204" charset="0"/>
              </a:rPr>
              <a:t>  </a:t>
            </a:r>
          </a:p>
          <a:p>
            <a:endParaRPr lang="nl-BE" sz="3600" b="1" dirty="0">
              <a:solidFill>
                <a:srgbClr val="95C657"/>
              </a:solidFill>
              <a:latin typeface="Fira Sans Black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E4C029C-8279-4E6F-BA32-9BBFE6D79066}"/>
              </a:ext>
            </a:extLst>
          </p:cNvPr>
          <p:cNvSpPr txBox="1">
            <a:spLocks/>
          </p:cNvSpPr>
          <p:nvPr/>
        </p:nvSpPr>
        <p:spPr>
          <a:xfrm>
            <a:off x="363068" y="1948874"/>
            <a:ext cx="7445656" cy="3864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Technisch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zicht op gebouw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informeren klant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opmaak renovatieadvies</a:t>
            </a:r>
            <a:b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</a:br>
            <a:endParaRPr lang="nl-BE" sz="1800" dirty="0">
              <a:solidFill>
                <a:srgbClr val="3B2C71"/>
              </a:solidFill>
              <a:latin typeface="Fira Sans" panose="020B0503050000020004" pitchFamily="34" charset="0"/>
            </a:endParaRPr>
          </a:p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Sociaal (nieuw!)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vertrouwen opbouwen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oog voor belangen, laagdrempelige communicatie en</a:t>
            </a:r>
            <a:b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</a:b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persoonlijkheid eigenaars, 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sfeer in gebouw/tijdens AV bevragen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marL="0" lvl="1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Resultaat: Renovatieverslag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</p:txBody>
      </p:sp>
      <p:pic>
        <p:nvPicPr>
          <p:cNvPr id="16" name="Tijdelijke aanduiding voor inhoud 4">
            <a:extLst>
              <a:ext uri="{FF2B5EF4-FFF2-40B4-BE49-F238E27FC236}">
                <a16:creationId xmlns:a16="http://schemas.microsoft.com/office/drawing/2014/main" id="{8B2BBB8B-BB85-40B9-A651-EBD4B46C3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7026763" y="3059347"/>
            <a:ext cx="387350" cy="7175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BA2B9B-4731-25F5-AFF6-208BD3C214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3123" r="29165"/>
          <a:stretch/>
        </p:blipFill>
        <p:spPr>
          <a:xfrm>
            <a:off x="7053943" y="-10879"/>
            <a:ext cx="5138057" cy="6903477"/>
          </a:xfrm>
          <a:prstGeom prst="rect">
            <a:avLst/>
          </a:prstGeom>
        </p:spPr>
      </p:pic>
      <p:pic>
        <p:nvPicPr>
          <p:cNvPr id="10" name="Tijdelijke aanduiding voor inhoud 4">
            <a:extLst>
              <a:ext uri="{FF2B5EF4-FFF2-40B4-BE49-F238E27FC236}">
                <a16:creationId xmlns:a16="http://schemas.microsoft.com/office/drawing/2014/main" id="{F3F44897-A6C6-325B-DEAA-D57FC4210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7028613" y="3070225"/>
            <a:ext cx="387350" cy="7175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4A5ACFB-650C-6A3B-5C44-43C053952D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680" y="5958900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875C5ED-992A-FF9A-CB01-B5DB4B49AC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9420" y="1577805"/>
            <a:ext cx="2712085" cy="19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43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773589C-0B8F-3A69-7BA1-3568AAAC7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737" y="1073765"/>
            <a:ext cx="2254226" cy="2975318"/>
          </a:xfrm>
          <a:prstGeom prst="rect">
            <a:avLst/>
          </a:prstGeom>
        </p:spPr>
      </p:pic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14190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Draagvlak creëren bij </a:t>
            </a:r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VME’s</a:t>
            </a:r>
            <a:b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</a:br>
            <a: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  <a:t>Toekomstvisie toelichten aan RME</a:t>
            </a:r>
            <a:b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</a:br>
            <a: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  <a:t>of kerngroep + syndicus</a:t>
            </a:r>
            <a:br>
              <a:rPr lang="nl-BE" sz="3200" dirty="0">
                <a:solidFill>
                  <a:srgbClr val="95C657"/>
                </a:solidFill>
                <a:latin typeface="Fira Sans Medium" panose="020B0603050000020004" pitchFamily="34" charset="0"/>
              </a:rPr>
            </a:br>
            <a:endParaRPr lang="nl-BE" sz="3200" b="1" dirty="0">
              <a:solidFill>
                <a:srgbClr val="3B2C71"/>
              </a:solidFill>
              <a:latin typeface="Fira Sans Medium" panose="020B0603050000020004" pitchFamily="34" charset="0"/>
            </a:endParaRPr>
          </a:p>
          <a:p>
            <a:r>
              <a:rPr lang="nl-BE" sz="3600" b="1" dirty="0">
                <a:solidFill>
                  <a:srgbClr val="95C657"/>
                </a:solidFill>
                <a:latin typeface="Fira Sans Medium" panose="020B0604020202020204" charset="0"/>
              </a:rPr>
              <a:t>  </a:t>
            </a:r>
          </a:p>
          <a:p>
            <a:endParaRPr lang="nl-BE" sz="3600" b="1" dirty="0">
              <a:solidFill>
                <a:srgbClr val="95C657"/>
              </a:solidFill>
              <a:latin typeface="Fira Sans Black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E4C029C-8279-4E6F-BA32-9BBFE6D79066}"/>
              </a:ext>
            </a:extLst>
          </p:cNvPr>
          <p:cNvSpPr txBox="1">
            <a:spLocks/>
          </p:cNvSpPr>
          <p:nvPr/>
        </p:nvSpPr>
        <p:spPr>
          <a:xfrm>
            <a:off x="441189" y="2756670"/>
            <a:ext cx="7445656" cy="3027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Presentatie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voorstellen De Energiecentrale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huidige en toekomstige situatie van gebouw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financiering en premies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vragen en antwoorden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keuzes maken: oplapwerk, grondige aanpak of stap voor stap?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Doel: voorbereiding AV (aanpak + strategie)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marL="457200" lvl="1" indent="0">
              <a:buClr>
                <a:srgbClr val="95C657"/>
              </a:buClr>
              <a:buNone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marL="457200" lvl="1" indent="0">
              <a:buClr>
                <a:srgbClr val="95C657"/>
              </a:buClr>
              <a:buNone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</p:txBody>
      </p:sp>
      <p:pic>
        <p:nvPicPr>
          <p:cNvPr id="16" name="Tijdelijke aanduiding voor inhoud 4">
            <a:extLst>
              <a:ext uri="{FF2B5EF4-FFF2-40B4-BE49-F238E27FC236}">
                <a16:creationId xmlns:a16="http://schemas.microsoft.com/office/drawing/2014/main" id="{8B2BBB8B-BB85-40B9-A651-EBD4B46C3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7026763" y="3059347"/>
            <a:ext cx="387350" cy="717550"/>
          </a:xfrm>
          <a:prstGeom prst="rect">
            <a:avLst/>
          </a:prstGeom>
        </p:spPr>
      </p:pic>
      <p:pic>
        <p:nvPicPr>
          <p:cNvPr id="10" name="Tijdelijke aanduiding voor inhoud 4">
            <a:extLst>
              <a:ext uri="{FF2B5EF4-FFF2-40B4-BE49-F238E27FC236}">
                <a16:creationId xmlns:a16="http://schemas.microsoft.com/office/drawing/2014/main" id="{F3F44897-A6C6-325B-DEAA-D57FC4210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7026763" y="3059347"/>
            <a:ext cx="387350" cy="7175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927C4D6-1D63-5C5D-2221-6B6E268D6C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81"/>
          <a:stretch/>
        </p:blipFill>
        <p:spPr>
          <a:xfrm>
            <a:off x="8008364" y="0"/>
            <a:ext cx="4183636" cy="6858000"/>
          </a:xfrm>
          <a:prstGeom prst="rect">
            <a:avLst/>
          </a:prstGeom>
        </p:spPr>
      </p:pic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01D9EA82-9AD9-B9B5-A57E-545BE1C43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7986665" y="3070225"/>
            <a:ext cx="387350" cy="7175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45CF696-DFD7-8033-6FE0-F7603FC0AB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680" y="5958900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818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14190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Draagvlak creëren bij </a:t>
            </a:r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VME’s</a:t>
            </a:r>
            <a:b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</a:br>
            <a: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  <a:t>Engagement eigenaars voor beperkte of grondige aanpak</a:t>
            </a:r>
            <a:br>
              <a:rPr lang="nl-BE" sz="3200" dirty="0">
                <a:solidFill>
                  <a:srgbClr val="95C657"/>
                </a:solidFill>
                <a:latin typeface="Fira Sans Medium" panose="020B0603050000020004" pitchFamily="34" charset="0"/>
              </a:rPr>
            </a:br>
            <a:endParaRPr lang="nl-BE" sz="3200" b="1" dirty="0">
              <a:solidFill>
                <a:srgbClr val="3B2C71"/>
              </a:solidFill>
              <a:latin typeface="Fira Sans Medium" panose="020B0603050000020004" pitchFamily="34" charset="0"/>
            </a:endParaRPr>
          </a:p>
          <a:p>
            <a:r>
              <a:rPr lang="nl-BE" sz="3600" b="1" dirty="0">
                <a:solidFill>
                  <a:srgbClr val="95C657"/>
                </a:solidFill>
                <a:latin typeface="Fira Sans Medium" panose="020B0604020202020204" charset="0"/>
              </a:rPr>
              <a:t>  </a:t>
            </a:r>
          </a:p>
          <a:p>
            <a:endParaRPr lang="nl-BE" sz="3600" b="1" dirty="0">
              <a:solidFill>
                <a:srgbClr val="95C657"/>
              </a:solidFill>
              <a:latin typeface="Fira Sans Black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E4C029C-8279-4E6F-BA32-9BBFE6D79066}"/>
              </a:ext>
            </a:extLst>
          </p:cNvPr>
          <p:cNvSpPr txBox="1">
            <a:spLocks/>
          </p:cNvSpPr>
          <p:nvPr/>
        </p:nvSpPr>
        <p:spPr>
          <a:xfrm>
            <a:off x="3426106" y="2043023"/>
            <a:ext cx="10028255" cy="33614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B2C71"/>
              </a:buClr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Infomoment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of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AV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: toelichting toekomstvisie</a:t>
            </a:r>
          </a:p>
          <a:p>
            <a:pPr>
              <a:buClr>
                <a:srgbClr val="3B2C71"/>
              </a:buClr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Goedkeuren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keuze RME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: oplapwerk, grondige aanpak of stap voor stap</a:t>
            </a:r>
          </a:p>
          <a:p>
            <a:pPr>
              <a:buClr>
                <a:srgbClr val="3B2C71"/>
              </a:buClr>
            </a:pP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Aanbod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individueel,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vertrouwelijk gesprek 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(financiële situatie)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toetreden tot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stuurgroep</a:t>
            </a:r>
            <a:r>
              <a:rPr lang="nl-BE" sz="1800" dirty="0">
                <a:solidFill>
                  <a:srgbClr val="3B2C71"/>
                </a:solidFill>
                <a:latin typeface="Fira Sans Light" panose="020B0403050000020004" pitchFamily="34" charset="0"/>
              </a:rPr>
              <a:t> en voorstel mogelijke </a:t>
            </a:r>
            <a:r>
              <a:rPr lang="nl-BE" sz="1800" b="1" dirty="0">
                <a:solidFill>
                  <a:srgbClr val="3B2C71"/>
                </a:solidFill>
                <a:latin typeface="Fira Sans Light" panose="020B0403050000020004" pitchFamily="34" charset="0"/>
              </a:rPr>
              <a:t>experten en aannemers</a:t>
            </a:r>
          </a:p>
          <a:p>
            <a:pPr marL="0" indent="0">
              <a:buClr>
                <a:srgbClr val="95C657"/>
              </a:buClr>
              <a:buNone/>
            </a:pPr>
            <a:b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</a:b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Doel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duidelijk principieel akkoord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engagement en eventueel budget voor inhuren expertise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individueel gesprek en stuurgroep: persoonlijke betrokkenheid verhogen</a:t>
            </a:r>
          </a:p>
          <a:p>
            <a:pPr marL="457200" lvl="1" indent="0">
              <a:buClr>
                <a:srgbClr val="95C657"/>
              </a:buClr>
              <a:buNone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F86937-76E3-92BD-66DE-07EF1247C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23" y="1860778"/>
            <a:ext cx="2882785" cy="34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97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7EF819-4AB5-FC59-87A0-4CE8EB5C8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449" y="77040"/>
            <a:ext cx="3946550" cy="3360875"/>
          </a:xfrm>
          <a:prstGeom prst="rect">
            <a:avLst/>
          </a:prstGeom>
        </p:spPr>
      </p:pic>
      <p:sp>
        <p:nvSpPr>
          <p:cNvPr id="1633" name="Google Shape;1633;p41"/>
          <p:cNvSpPr/>
          <p:nvPr/>
        </p:nvSpPr>
        <p:spPr>
          <a:xfrm>
            <a:off x="4025501" y="5205187"/>
            <a:ext cx="359396" cy="375428"/>
          </a:xfrm>
          <a:custGeom>
            <a:avLst/>
            <a:gdLst/>
            <a:ahLst/>
            <a:cxnLst/>
            <a:rect l="l" t="t" r="r" b="b"/>
            <a:pathLst>
              <a:path w="2487" h="2598" extrusionOk="0">
                <a:moveTo>
                  <a:pt x="999" y="362"/>
                </a:moveTo>
                <a:cubicBezTo>
                  <a:pt x="1349" y="362"/>
                  <a:pt x="1641" y="648"/>
                  <a:pt x="1641" y="998"/>
                </a:cubicBezTo>
                <a:cubicBezTo>
                  <a:pt x="1641" y="1354"/>
                  <a:pt x="1349" y="1640"/>
                  <a:pt x="999" y="1640"/>
                </a:cubicBezTo>
                <a:cubicBezTo>
                  <a:pt x="648" y="1640"/>
                  <a:pt x="362" y="1354"/>
                  <a:pt x="362" y="998"/>
                </a:cubicBezTo>
                <a:cubicBezTo>
                  <a:pt x="362" y="648"/>
                  <a:pt x="648" y="362"/>
                  <a:pt x="999" y="362"/>
                </a:cubicBezTo>
                <a:close/>
                <a:moveTo>
                  <a:pt x="999" y="0"/>
                </a:moveTo>
                <a:cubicBezTo>
                  <a:pt x="450" y="0"/>
                  <a:pt x="1" y="450"/>
                  <a:pt x="1" y="998"/>
                </a:cubicBezTo>
                <a:cubicBezTo>
                  <a:pt x="1" y="1553"/>
                  <a:pt x="450" y="2002"/>
                  <a:pt x="999" y="2002"/>
                </a:cubicBezTo>
                <a:cubicBezTo>
                  <a:pt x="1180" y="2002"/>
                  <a:pt x="1349" y="1950"/>
                  <a:pt x="1495" y="1868"/>
                </a:cubicBezTo>
                <a:lnTo>
                  <a:pt x="2230" y="2597"/>
                </a:lnTo>
                <a:lnTo>
                  <a:pt x="2487" y="2341"/>
                </a:lnTo>
                <a:lnTo>
                  <a:pt x="1775" y="1629"/>
                </a:lnTo>
                <a:cubicBezTo>
                  <a:pt x="1915" y="1459"/>
                  <a:pt x="2002" y="1238"/>
                  <a:pt x="2002" y="998"/>
                </a:cubicBezTo>
                <a:cubicBezTo>
                  <a:pt x="2002" y="450"/>
                  <a:pt x="1553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35" name="Google Shape;1635;p41"/>
          <p:cNvGrpSpPr/>
          <p:nvPr/>
        </p:nvGrpSpPr>
        <p:grpSpPr>
          <a:xfrm>
            <a:off x="2134680" y="1784768"/>
            <a:ext cx="351737" cy="511264"/>
            <a:chOff x="5047375" y="1197325"/>
            <a:chExt cx="60850" cy="88450"/>
          </a:xfrm>
        </p:grpSpPr>
        <p:sp>
          <p:nvSpPr>
            <p:cNvPr id="1636" name="Google Shape;1636;p41"/>
            <p:cNvSpPr/>
            <p:nvPr/>
          </p:nvSpPr>
          <p:spPr>
            <a:xfrm>
              <a:off x="5064725" y="1272475"/>
              <a:ext cx="26450" cy="4975"/>
            </a:xfrm>
            <a:custGeom>
              <a:avLst/>
              <a:gdLst/>
              <a:ahLst/>
              <a:cxnLst/>
              <a:rect l="l" t="t" r="r" b="b"/>
              <a:pathLst>
                <a:path w="1058" h="199" extrusionOk="0">
                  <a:moveTo>
                    <a:pt x="100" y="0"/>
                  </a:moveTo>
                  <a:cubicBezTo>
                    <a:pt x="47" y="0"/>
                    <a:pt x="1" y="47"/>
                    <a:pt x="1" y="99"/>
                  </a:cubicBezTo>
                  <a:cubicBezTo>
                    <a:pt x="1" y="158"/>
                    <a:pt x="47" y="199"/>
                    <a:pt x="100" y="199"/>
                  </a:cubicBezTo>
                  <a:lnTo>
                    <a:pt x="958" y="199"/>
                  </a:lnTo>
                  <a:cubicBezTo>
                    <a:pt x="1010" y="199"/>
                    <a:pt x="1057" y="158"/>
                    <a:pt x="1057" y="99"/>
                  </a:cubicBezTo>
                  <a:cubicBezTo>
                    <a:pt x="1057" y="47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069100" y="1280775"/>
              <a:ext cx="18275" cy="5000"/>
            </a:xfrm>
            <a:custGeom>
              <a:avLst/>
              <a:gdLst/>
              <a:ahLst/>
              <a:cxnLst/>
              <a:rect l="l" t="t" r="r" b="b"/>
              <a:pathLst>
                <a:path w="731" h="200" extrusionOk="0">
                  <a:moveTo>
                    <a:pt x="100" y="1"/>
                  </a:moveTo>
                  <a:cubicBezTo>
                    <a:pt x="42" y="1"/>
                    <a:pt x="1" y="42"/>
                    <a:pt x="1" y="100"/>
                  </a:cubicBezTo>
                  <a:cubicBezTo>
                    <a:pt x="1" y="153"/>
                    <a:pt x="42" y="199"/>
                    <a:pt x="100" y="199"/>
                  </a:cubicBezTo>
                  <a:lnTo>
                    <a:pt x="631" y="199"/>
                  </a:lnTo>
                  <a:cubicBezTo>
                    <a:pt x="690" y="199"/>
                    <a:pt x="730" y="153"/>
                    <a:pt x="730" y="100"/>
                  </a:cubicBezTo>
                  <a:cubicBezTo>
                    <a:pt x="730" y="42"/>
                    <a:pt x="690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047375" y="1197325"/>
              <a:ext cx="60850" cy="71375"/>
            </a:xfrm>
            <a:custGeom>
              <a:avLst/>
              <a:gdLst/>
              <a:ahLst/>
              <a:cxnLst/>
              <a:rect l="l" t="t" r="r" b="b"/>
              <a:pathLst>
                <a:path w="2434" h="2855" extrusionOk="0">
                  <a:moveTo>
                    <a:pt x="1220" y="152"/>
                  </a:moveTo>
                  <a:cubicBezTo>
                    <a:pt x="1804" y="152"/>
                    <a:pt x="2288" y="631"/>
                    <a:pt x="2288" y="1220"/>
                  </a:cubicBezTo>
                  <a:cubicBezTo>
                    <a:pt x="2288" y="1518"/>
                    <a:pt x="2160" y="1804"/>
                    <a:pt x="1938" y="2008"/>
                  </a:cubicBezTo>
                  <a:cubicBezTo>
                    <a:pt x="1739" y="2189"/>
                    <a:pt x="1623" y="2440"/>
                    <a:pt x="1599" y="2709"/>
                  </a:cubicBezTo>
                  <a:lnTo>
                    <a:pt x="835" y="2709"/>
                  </a:lnTo>
                  <a:cubicBezTo>
                    <a:pt x="817" y="2440"/>
                    <a:pt x="695" y="2189"/>
                    <a:pt x="496" y="2008"/>
                  </a:cubicBezTo>
                  <a:cubicBezTo>
                    <a:pt x="275" y="1804"/>
                    <a:pt x="152" y="1518"/>
                    <a:pt x="152" y="1220"/>
                  </a:cubicBezTo>
                  <a:cubicBezTo>
                    <a:pt x="152" y="631"/>
                    <a:pt x="631" y="152"/>
                    <a:pt x="1220" y="152"/>
                  </a:cubicBezTo>
                  <a:close/>
                  <a:moveTo>
                    <a:pt x="1220" y="0"/>
                  </a:moveTo>
                  <a:cubicBezTo>
                    <a:pt x="543" y="0"/>
                    <a:pt x="0" y="549"/>
                    <a:pt x="0" y="1220"/>
                  </a:cubicBezTo>
                  <a:cubicBezTo>
                    <a:pt x="0" y="1559"/>
                    <a:pt x="146" y="1886"/>
                    <a:pt x="397" y="2113"/>
                  </a:cubicBezTo>
                  <a:cubicBezTo>
                    <a:pt x="584" y="2288"/>
                    <a:pt x="689" y="2528"/>
                    <a:pt x="689" y="2784"/>
                  </a:cubicBezTo>
                  <a:cubicBezTo>
                    <a:pt x="689" y="2825"/>
                    <a:pt x="724" y="2854"/>
                    <a:pt x="765" y="2854"/>
                  </a:cubicBezTo>
                  <a:lnTo>
                    <a:pt x="1675" y="2854"/>
                  </a:lnTo>
                  <a:cubicBezTo>
                    <a:pt x="1716" y="2854"/>
                    <a:pt x="1745" y="2825"/>
                    <a:pt x="1745" y="2784"/>
                  </a:cubicBezTo>
                  <a:cubicBezTo>
                    <a:pt x="1745" y="2533"/>
                    <a:pt x="1856" y="2288"/>
                    <a:pt x="2037" y="2119"/>
                  </a:cubicBezTo>
                  <a:cubicBezTo>
                    <a:pt x="2294" y="1886"/>
                    <a:pt x="2434" y="1565"/>
                    <a:pt x="2434" y="1220"/>
                  </a:cubicBezTo>
                  <a:cubicBezTo>
                    <a:pt x="2434" y="549"/>
                    <a:pt x="1891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5054225" y="1210475"/>
              <a:ext cx="16650" cy="28750"/>
            </a:xfrm>
            <a:custGeom>
              <a:avLst/>
              <a:gdLst/>
              <a:ahLst/>
              <a:cxnLst/>
              <a:rect l="l" t="t" r="r" b="b"/>
              <a:pathLst>
                <a:path w="666" h="1150" extrusionOk="0">
                  <a:moveTo>
                    <a:pt x="565" y="1"/>
                  </a:moveTo>
                  <a:cubicBezTo>
                    <a:pt x="552" y="1"/>
                    <a:pt x="538" y="4"/>
                    <a:pt x="526" y="11"/>
                  </a:cubicBezTo>
                  <a:cubicBezTo>
                    <a:pt x="141" y="227"/>
                    <a:pt x="1" y="718"/>
                    <a:pt x="216" y="1103"/>
                  </a:cubicBezTo>
                  <a:cubicBezTo>
                    <a:pt x="228" y="1132"/>
                    <a:pt x="257" y="1150"/>
                    <a:pt x="287" y="1150"/>
                  </a:cubicBezTo>
                  <a:cubicBezTo>
                    <a:pt x="304" y="1150"/>
                    <a:pt x="316" y="1150"/>
                    <a:pt x="327" y="1138"/>
                  </a:cubicBezTo>
                  <a:cubicBezTo>
                    <a:pt x="374" y="1115"/>
                    <a:pt x="386" y="1062"/>
                    <a:pt x="362" y="1021"/>
                  </a:cubicBezTo>
                  <a:cubicBezTo>
                    <a:pt x="193" y="718"/>
                    <a:pt x="304" y="332"/>
                    <a:pt x="608" y="163"/>
                  </a:cubicBezTo>
                  <a:cubicBezTo>
                    <a:pt x="648" y="140"/>
                    <a:pt x="666" y="87"/>
                    <a:pt x="643" y="46"/>
                  </a:cubicBezTo>
                  <a:cubicBezTo>
                    <a:pt x="626" y="18"/>
                    <a:pt x="59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3B8D22B4-D649-43A4-A842-9A19695017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3" b="97179" l="3592" r="97388">
                        <a14:foregroundMark x1="51592" y1="4188" x2="51592" y2="4188"/>
                        <a14:foregroundMark x1="93959" y1="48547" x2="93959" y2="48547"/>
                        <a14:foregroundMark x1="84490" y1="47778" x2="19429" y2="51026"/>
                        <a14:foregroundMark x1="15510" y1="43590" x2="81388" y2="46068"/>
                        <a14:foregroundMark x1="82204" y1="55983" x2="79837" y2="46923"/>
                        <a14:foregroundMark x1="78204" y1="37863" x2="79020" y2="50171"/>
                        <a14:foregroundMark x1="27265" y1="46923" x2="20980" y2="47778"/>
                        <a14:foregroundMark x1="17061" y1="51026" x2="18612" y2="53504"/>
                        <a14:foregroundMark x1="42122" y1="51026" x2="42122" y2="51026"/>
                        <a14:foregroundMark x1="45306" y1="51026" x2="45306" y2="51026"/>
                        <a14:foregroundMark x1="41388" y1="54274" x2="41388" y2="54274"/>
                        <a14:foregroundMark x1="7673" y1="46068" x2="7673" y2="46068"/>
                        <a14:foregroundMark x1="3755" y1="49402" x2="3755" y2="49402"/>
                        <a14:foregroundMark x1="97469" y1="48803" x2="97469" y2="48803"/>
                        <a14:foregroundMark x1="49959" y1="97179" x2="49959" y2="9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0" y="5958901"/>
            <a:ext cx="819041" cy="782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6B79A4D5-F149-47F5-817D-89D74BE37069}"/>
              </a:ext>
            </a:extLst>
          </p:cNvPr>
          <p:cNvSpPr txBox="1">
            <a:spLocks/>
          </p:cNvSpPr>
          <p:nvPr/>
        </p:nvSpPr>
        <p:spPr>
          <a:xfrm>
            <a:off x="363068" y="607947"/>
            <a:ext cx="10524412" cy="10824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  <a:t>Draagvlak creëren bij </a:t>
            </a:r>
            <a:r>
              <a:rPr lang="nl-BE" sz="3600" dirty="0" err="1">
                <a:solidFill>
                  <a:srgbClr val="95C657"/>
                </a:solidFill>
                <a:latin typeface="Fira Sans Medium" panose="020B0604020202020204" charset="0"/>
              </a:rPr>
              <a:t>VME’s</a:t>
            </a:r>
            <a:br>
              <a:rPr lang="nl-BE" sz="3600" dirty="0">
                <a:solidFill>
                  <a:srgbClr val="95C657"/>
                </a:solidFill>
                <a:latin typeface="Fira Sans Medium" panose="020B0604020202020204" charset="0"/>
              </a:rPr>
            </a:br>
            <a:r>
              <a:rPr lang="nl-BE" sz="2800" dirty="0">
                <a:solidFill>
                  <a:srgbClr val="3B2C71"/>
                </a:solidFill>
                <a:latin typeface="Fira Sans Medium" panose="020B0603050000020004" pitchFamily="34" charset="0"/>
                <a:ea typeface="+mn-ea"/>
                <a:cs typeface="+mn-cs"/>
              </a:rPr>
              <a:t>Stuurgroep voor uitwerken concept</a:t>
            </a:r>
            <a:endParaRPr lang="nl-BE" sz="3200" b="1" dirty="0">
              <a:solidFill>
                <a:srgbClr val="3B2C71"/>
              </a:solidFill>
              <a:latin typeface="Fira Sans Medium" panose="020B0603050000020004" pitchFamily="34" charset="0"/>
            </a:endParaRPr>
          </a:p>
          <a:p>
            <a:r>
              <a:rPr lang="nl-BE" sz="3600" b="1" dirty="0">
                <a:solidFill>
                  <a:srgbClr val="95C657"/>
                </a:solidFill>
                <a:latin typeface="Fira Sans Medium" panose="020B0604020202020204" charset="0"/>
              </a:rPr>
              <a:t>  </a:t>
            </a:r>
          </a:p>
          <a:p>
            <a:endParaRPr lang="nl-BE" sz="3600" b="1" dirty="0">
              <a:solidFill>
                <a:srgbClr val="95C657"/>
              </a:solidFill>
              <a:latin typeface="Fira Sans Black" panose="020B0604020202020204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E4C029C-8279-4E6F-BA32-9BBFE6D79066}"/>
              </a:ext>
            </a:extLst>
          </p:cNvPr>
          <p:cNvSpPr txBox="1">
            <a:spLocks/>
          </p:cNvSpPr>
          <p:nvPr/>
        </p:nvSpPr>
        <p:spPr>
          <a:xfrm>
            <a:off x="540878" y="2575719"/>
            <a:ext cx="10168792" cy="3077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Optie 1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b="1" dirty="0">
                <a:solidFill>
                  <a:srgbClr val="3B2C71"/>
                </a:solidFill>
                <a:latin typeface="Fira Sans Light" panose="020B0604020202020204" charset="0"/>
              </a:rPr>
              <a:t>beperkte renovatie </a:t>
            </a: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uitwerken door stuurgroep en syndicus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al dan niet met externe expert tegen beperkt budget (verantwoordelijkheid)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marL="0" indent="0">
              <a:buClr>
                <a:srgbClr val="95C657"/>
              </a:buClr>
              <a:buNone/>
            </a:pPr>
            <a:r>
              <a:rPr lang="nl-BE" sz="1800" dirty="0">
                <a:solidFill>
                  <a:srgbClr val="3B2C71"/>
                </a:solidFill>
                <a:latin typeface="Fira Sans" panose="020B0503050000020004" pitchFamily="34" charset="0"/>
              </a:rPr>
              <a:t>Optie 2</a:t>
            </a: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b="1" dirty="0">
                <a:solidFill>
                  <a:srgbClr val="3B2C71"/>
                </a:solidFill>
                <a:latin typeface="Fira Sans Light" panose="020B0604020202020204" charset="0"/>
              </a:rPr>
              <a:t>grondige renovatie </a:t>
            </a: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uitwerken met externe expert tegen groter budget</a:t>
            </a:r>
          </a:p>
          <a:p>
            <a:pPr lvl="1">
              <a:buClr>
                <a:srgbClr val="95C657"/>
              </a:buClr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vrijblijvende gesprekken met 2 of 3 studiebureaus/architecten</a:t>
            </a:r>
          </a:p>
          <a:p>
            <a:pPr lvl="2">
              <a:buClr>
                <a:srgbClr val="009FE3"/>
              </a:buClr>
              <a:buFont typeface="Courier New" panose="02070309020205020404" pitchFamily="49" charset="0"/>
              <a:buChar char="o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plan van aanpak</a:t>
            </a:r>
          </a:p>
          <a:p>
            <a:pPr lvl="2">
              <a:buClr>
                <a:srgbClr val="009FE3"/>
              </a:buClr>
              <a:buFont typeface="Courier New" panose="02070309020205020404" pitchFamily="49" charset="0"/>
              <a:buChar char="o"/>
            </a:pPr>
            <a:r>
              <a:rPr lang="nl-BE" sz="1800" dirty="0">
                <a:solidFill>
                  <a:srgbClr val="3B2C71"/>
                </a:solidFill>
                <a:latin typeface="Fira Sans Light" panose="020B0604020202020204" charset="0"/>
              </a:rPr>
              <a:t>offerte voor uitwerken concepten</a:t>
            </a:r>
          </a:p>
          <a:p>
            <a:pPr marL="457200" lvl="1" indent="0">
              <a:buClr>
                <a:srgbClr val="95C657"/>
              </a:buClr>
              <a:buNone/>
            </a:pPr>
            <a:endParaRPr lang="nl-BE" sz="1800" dirty="0">
              <a:solidFill>
                <a:srgbClr val="3B2C71"/>
              </a:solidFill>
              <a:latin typeface="Fira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239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nnenwer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StadG_NL.potx" id="{D33D1CEF-7236-4C91-9EB4-30C7786CE3C4}" vid="{7C1E24DC-7D78-4AC3-88B3-2F50B2D51ED2}"/>
    </a:ext>
  </a:extLst>
</a:theme>
</file>

<file path=ppt/theme/theme3.xml><?xml version="1.0" encoding="utf-8"?>
<a:theme xmlns:a="http://schemas.openxmlformats.org/drawingml/2006/main" name="titeldia hoofdstu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StadG_NL.potx" id="{D33D1CEF-7236-4C91-9EB4-30C7786CE3C4}" vid="{A748BC8A-097D-4988-A3A3-EEAB5C979BDE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C0C7C28D4DE34DB8B4ACF320E51001" ma:contentTypeVersion="17" ma:contentTypeDescription="Een nieuw document maken." ma:contentTypeScope="" ma:versionID="b91c0c8c92046ebb2a515df9c8bd2733">
  <xsd:schema xmlns:xsd="http://www.w3.org/2001/XMLSchema" xmlns:xs="http://www.w3.org/2001/XMLSchema" xmlns:p="http://schemas.microsoft.com/office/2006/metadata/properties" xmlns:ns2="a1bee3f4-d51a-49bc-8114-96fb39244b96" xmlns:ns3="320ed818-5217-4214-b39a-882e02de4acf" targetNamespace="http://schemas.microsoft.com/office/2006/metadata/properties" ma:root="true" ma:fieldsID="1c299e6988b7e6e2b677fd19876de9a3" ns2:_="" ns3:_="">
    <xsd:import namespace="a1bee3f4-d51a-49bc-8114-96fb39244b96"/>
    <xsd:import namespace="320ed818-5217-4214-b39a-882e02de4a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ee3f4-d51a-49bc-8114-96fb39244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40874bb-005b-4a26-b085-598c00416e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ed818-5217-4214-b39a-882e02de4ac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747abe4-820c-4f55-81a0-9e1d17df35e2}" ma:internalName="TaxCatchAll" ma:showField="CatchAllData" ma:web="320ed818-5217-4214-b39a-882e02de4a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515CAA-B9BE-4D28-A7FF-7A7AA466097F}"/>
</file>

<file path=customXml/itemProps2.xml><?xml version="1.0" encoding="utf-8"?>
<ds:datastoreItem xmlns:ds="http://schemas.openxmlformats.org/officeDocument/2006/customXml" ds:itemID="{C60826F1-6AB1-41EF-9B26-8DBF0E7AE3DA}"/>
</file>

<file path=docProps/app.xml><?xml version="1.0" encoding="utf-8"?>
<Properties xmlns="http://schemas.openxmlformats.org/officeDocument/2006/extended-properties" xmlns:vt="http://schemas.openxmlformats.org/officeDocument/2006/docPropsVTypes">
  <TotalTime>7458</TotalTime>
  <Words>1174</Words>
  <Application>Microsoft Office PowerPoint</Application>
  <PresentationFormat>Breedbeeld</PresentationFormat>
  <Paragraphs>168</Paragraphs>
  <Slides>19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19</vt:i4>
      </vt:variant>
    </vt:vector>
  </HeadingPairs>
  <TitlesOfParts>
    <vt:vector size="33" baseType="lpstr">
      <vt:lpstr>Calibri Light</vt:lpstr>
      <vt:lpstr>Fira Sans</vt:lpstr>
      <vt:lpstr>Wingdings</vt:lpstr>
      <vt:lpstr>Courier New</vt:lpstr>
      <vt:lpstr>Calibri</vt:lpstr>
      <vt:lpstr>Fira Sans Black</vt:lpstr>
      <vt:lpstr>Arial</vt:lpstr>
      <vt:lpstr>Fira Sans SemiBold</vt:lpstr>
      <vt:lpstr>Fira Sans Light</vt:lpstr>
      <vt:lpstr>Fira Sans Extra Condensed</vt:lpstr>
      <vt:lpstr>Fira Sans Medium</vt:lpstr>
      <vt:lpstr>Kantoorthema</vt:lpstr>
      <vt:lpstr>binnenwerk</vt:lpstr>
      <vt:lpstr>titeldia hoofdstuk</vt:lpstr>
      <vt:lpstr>PowerPoint-presentatie</vt:lpstr>
      <vt:lpstr>Overzicht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Van Peteghem Nathalie</cp:lastModifiedBy>
  <cp:revision>169</cp:revision>
  <dcterms:created xsi:type="dcterms:W3CDTF">2019-09-05T12:31:25Z</dcterms:created>
  <dcterms:modified xsi:type="dcterms:W3CDTF">2023-09-05T16:08:58Z</dcterms:modified>
</cp:coreProperties>
</file>