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48" r:id="rId5"/>
  </p:sldMasterIdLst>
  <p:notesMasterIdLst>
    <p:notesMasterId r:id="rId25"/>
  </p:notesMasterIdLst>
  <p:sldIdLst>
    <p:sldId id="322" r:id="rId6"/>
    <p:sldId id="264" r:id="rId7"/>
    <p:sldId id="323" r:id="rId8"/>
    <p:sldId id="302" r:id="rId9"/>
    <p:sldId id="321" r:id="rId10"/>
    <p:sldId id="303" r:id="rId11"/>
    <p:sldId id="307" r:id="rId12"/>
    <p:sldId id="312" r:id="rId13"/>
    <p:sldId id="311" r:id="rId14"/>
    <p:sldId id="313" r:id="rId15"/>
    <p:sldId id="314" r:id="rId16"/>
    <p:sldId id="324" r:id="rId17"/>
    <p:sldId id="317" r:id="rId18"/>
    <p:sldId id="325" r:id="rId19"/>
    <p:sldId id="326" r:id="rId20"/>
    <p:sldId id="320" r:id="rId21"/>
    <p:sldId id="316" r:id="rId22"/>
    <p:sldId id="318" r:id="rId23"/>
    <p:sldId id="319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911"/>
    <a:srgbClr val="788952"/>
    <a:srgbClr val="84C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E249B-6686-B046-B883-DF92C64B9097}" v="46" dt="2023-09-08T09:39:46.794"/>
    <p1510:client id="{7F3552CB-9E68-E445-4C14-457429D2E82D}" v="26" dt="2023-09-08T10:27:22.765"/>
    <p1510:client id="{B4B4A036-9ECE-BA94-6E13-37B566B6AA87}" v="34" dt="2023-09-07T11:33:4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26" autoAdjust="0"/>
    <p:restoredTop sz="96327"/>
  </p:normalViewPr>
  <p:slideViewPr>
    <p:cSldViewPr snapToGrid="0" snapToObjects="1" showGuides="1">
      <p:cViewPr varScale="1">
        <p:scale>
          <a:sx n="111" d="100"/>
          <a:sy n="111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76B90-79C5-4BF4-88ED-7C194BE60814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F9B9-199C-437D-A934-2347754D9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68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1788-F47E-7349-9D60-9C5C1412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3D32CD-D0B6-B142-AD0B-6543EE6D9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384A3-685F-9443-BC70-B71200B1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BE7F2F-D003-DA42-BBA5-E0070776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9E44E3-A952-BB4F-B627-C3D30F1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015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0E127-8E9C-554A-89B2-2979A02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D867DA-2FE3-A24D-93FE-F8EC8F3B8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FBD937-330A-FE49-9955-215265AF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7BBC5C-37FC-1C49-B428-E1A5678D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C05211-FDCB-E840-AA56-480E9777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F7A189-CC5C-D047-B040-4E6AB35A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20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1442D-E5EE-584B-B5AF-37923174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82A667-0EDB-AA48-9D73-C8514D73A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4C2E4F-8238-0E47-9D9D-3EC2FA58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2147A8-3DD7-9441-9486-F045B742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E1EE83-8EB9-8243-BEC5-1C88DC7A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03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2BCB979-5E69-6B4D-998E-CBA61349E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93356E-5513-DC42-9717-76084AA1B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808C4A-7A8F-314E-9D88-4631F09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2A532B-1622-4945-838F-23FED30D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49DC22-67E2-314E-9224-09D8CE0F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58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15C29-2E99-D44B-901A-AD8E4BD9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9569D1-78A7-DE4B-A896-7A4BFB0C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3296FA-B676-9C4E-B7B7-AE474211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9C43C5-C314-C84C-BA6F-8D1078C3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6C49C0-9D00-C948-9324-2902D036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32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15C29-2E99-D44B-901A-AD8E4BD9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9569D1-78A7-DE4B-A896-7A4BFB0C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3296FA-B676-9C4E-B7B7-AE474211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9C43C5-C314-C84C-BA6F-8D1078C3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6C49C0-9D00-C948-9324-2902D036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3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15C29-2E99-D44B-901A-AD8E4BD9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9569D1-78A7-DE4B-A896-7A4BFB0C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3296FA-B676-9C4E-B7B7-AE474211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9C43C5-C314-C84C-BA6F-8D1078C3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6C49C0-9D00-C948-9324-2902D036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32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A19A-4685-8D44-9F08-A8F773DD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FD3DDA-68C8-D84B-808A-332CEC331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DDAF46-4F65-044D-BFA3-CB3E9139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662CF0-D918-ED4D-8C03-13F53428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DB358E-E7F3-C543-90A7-95AE2924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3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41DF7-2B56-2A4F-9019-8557072A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26B7C-195E-6045-85C5-9F208EEEE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CD41D7-7D72-DB4D-9EA8-7CA5E403B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0E7BE8-86BC-D643-B57B-5FB98361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EBB9F5-9D1E-A54E-981F-8F22C616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2C20F0-B809-9043-A36C-9707F983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379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71E7A-CDAC-DE49-A0E0-97E1F95B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6B901F-925A-1B42-81EA-723DDE14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BCFB6F-824C-B146-A288-382C0C625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1D0811-779F-734B-A0B5-F4415E4BC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14D268-74EF-A647-A816-9BF733486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1A375-E888-EF48-8040-A6086320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4501E92-C6DC-0E4B-8D8E-CC1E7094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878831-3EA8-094F-BE20-5A4A37C0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7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7FC31-DABE-354A-B364-A987BE07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34E3DA-34B9-0C4C-A76F-EE3E4EAA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3B063CC-2254-2442-9C5E-93293984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209539-CF99-C640-B671-85DB2EF5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4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249920-3C66-D545-823F-365208D5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78AFB5-CA8A-5F49-9D39-367EBE4F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A50A74-A16E-1A4E-9014-403B733F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469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F515F-D965-0545-8BB6-F4CBA31F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33913-515F-D44E-888E-F6767A5D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C239EE-5275-824C-890D-A917DE17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D8C0AF-1662-754D-BF36-62F619FE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8B4F66-817B-5142-B236-63743F6B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E457F-A8BD-AA4E-AAC6-5E957528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493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3681C7-1118-9B4D-B7F1-77C91AD5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BC8435-CFD8-8542-B97A-69E3220E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11B4A6-6855-AE49-98D2-837E9C5EB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0739D0-32A0-7E4C-94AF-FAB92BECA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B32346-09F4-EA43-AC5A-FB7DDAC41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00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3681C7-1118-9B4D-B7F1-77C91AD5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BC8435-CFD8-8542-B97A-69E3220E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11B4A6-6855-AE49-98D2-837E9C5EB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4C22-A8AA-EB43-94AE-4B0965B8163E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0739D0-32A0-7E4C-94AF-FAB92BECA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B32346-09F4-EA43-AC5A-FB7DDAC41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8150-4380-B64D-BF52-EEFB9C2647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00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F98AD7C-43C9-7243-F653-2FD5F9F6E0EA}"/>
              </a:ext>
            </a:extLst>
          </p:cNvPr>
          <p:cNvSpPr txBox="1">
            <a:spLocks/>
          </p:cNvSpPr>
          <p:nvPr/>
        </p:nvSpPr>
        <p:spPr>
          <a:xfrm>
            <a:off x="1177446" y="1427967"/>
            <a:ext cx="10176354" cy="92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6200" dirty="0">
                <a:solidFill>
                  <a:srgbClr val="84C8D5"/>
                </a:solidFill>
              </a:rPr>
              <a:t>Energieke vrijdag</a:t>
            </a:r>
          </a:p>
          <a:p>
            <a:pPr algn="ctr"/>
            <a:r>
              <a:rPr lang="nl-BE" dirty="0">
                <a:solidFill>
                  <a:srgbClr val="84C8D5"/>
                </a:solidFill>
              </a:rPr>
              <a:t>Een renovatieversneller voor appartementen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7F7F12B-85A9-0740-80FF-DC973AFD22D3}"/>
              </a:ext>
            </a:extLst>
          </p:cNvPr>
          <p:cNvSpPr txBox="1">
            <a:spLocks/>
          </p:cNvSpPr>
          <p:nvPr/>
        </p:nvSpPr>
        <p:spPr>
          <a:xfrm>
            <a:off x="1177446" y="2617940"/>
            <a:ext cx="10176353" cy="336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15/09/2023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Praktijkvoorbeeld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kleinschalig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appartementsgebouw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F0BA05-6DCF-B3E2-11BF-F8B5BAF9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493" y="4891137"/>
            <a:ext cx="2928257" cy="10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7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E4DEBA-3B12-0648-BA82-B8A31C7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br>
              <a:rPr lang="nl-NL" dirty="0"/>
            </a:br>
            <a:r>
              <a:rPr lang="nl-NL" sz="3200" dirty="0"/>
              <a:t>Samenwerking architect</a:t>
            </a:r>
            <a:endParaRPr lang="nl-BE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25F5654-8781-8766-5C72-C5AD1C187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94"/>
          <a:stretch/>
        </p:blipFill>
        <p:spPr>
          <a:xfrm>
            <a:off x="838200" y="1690688"/>
            <a:ext cx="5820883" cy="50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3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8217AF-47AE-22CA-C4CF-FE703F04F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988" t="53271" r="509" b="3708"/>
          <a:stretch/>
        </p:blipFill>
        <p:spPr>
          <a:xfrm rot="5400000">
            <a:off x="1830770" y="5376499"/>
            <a:ext cx="247612" cy="1927952"/>
          </a:xfr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br>
              <a:rPr lang="nl-NL" dirty="0"/>
            </a:br>
            <a:r>
              <a:rPr lang="nl-NL" sz="3200" dirty="0"/>
              <a:t>Samenwerking architect</a:t>
            </a:r>
            <a:endParaRPr lang="nl-BE" sz="3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2F01B1-F723-5892-0D4A-748E7330F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43088"/>
            <a:ext cx="7230035" cy="42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br>
              <a:rPr lang="nl-NL" dirty="0"/>
            </a:br>
            <a:r>
              <a:rPr lang="nl-NL" sz="3200" dirty="0"/>
              <a:t>Samenwerking architect</a:t>
            </a:r>
            <a:endParaRPr lang="nl-BE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3E4202-E742-0307-40E1-65E34FD5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43088"/>
            <a:ext cx="7265894" cy="4174024"/>
          </a:xfrm>
          <a:prstGeom prst="rect">
            <a:avLst/>
          </a:prstGeom>
        </p:spPr>
      </p:pic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F15DA4ED-AF3F-BA60-C9BA-549961286B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88" t="53271" r="509" b="3708"/>
          <a:stretch/>
        </p:blipFill>
        <p:spPr>
          <a:xfrm rot="5400000">
            <a:off x="1830770" y="5376499"/>
            <a:ext cx="247612" cy="19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br>
              <a:rPr lang="nl-NL" dirty="0"/>
            </a:br>
            <a:r>
              <a:rPr lang="nl-NL" sz="3200" dirty="0"/>
              <a:t>Samenwerking architect</a:t>
            </a:r>
            <a:endParaRPr lang="nl-BE" sz="3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56137C-C93A-ACE3-767C-12EC40416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2" t="39191"/>
          <a:stretch/>
        </p:blipFill>
        <p:spPr>
          <a:xfrm>
            <a:off x="990600" y="1687416"/>
            <a:ext cx="9799722" cy="4401672"/>
          </a:xfrm>
          <a:prstGeom prst="rect">
            <a:avLst/>
          </a:prstGeom>
        </p:spPr>
      </p:pic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4A81598B-74EA-04CF-D436-32BA6E7F6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88" t="53271" r="509" b="3708"/>
          <a:stretch/>
        </p:blipFill>
        <p:spPr>
          <a:xfrm rot="5400000">
            <a:off x="1830770" y="5001306"/>
            <a:ext cx="247612" cy="19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3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endParaRPr lang="nl-BE" sz="2800" dirty="0" err="1"/>
          </a:p>
        </p:txBody>
      </p:sp>
      <p:sp>
        <p:nvSpPr>
          <p:cNvPr id="5" name="Tijdelijke aanduiding voor inhoud 7">
            <a:extLst>
              <a:ext uri="{FF2B5EF4-FFF2-40B4-BE49-F238E27FC236}">
                <a16:creationId xmlns:a16="http://schemas.microsoft.com/office/drawing/2014/main" id="{6BC8AA51-A731-2BE0-60B7-5BFA7543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8001" cy="4351338"/>
          </a:xfrm>
        </p:spPr>
        <p:txBody>
          <a:bodyPr>
            <a:normAutofit/>
          </a:bodyPr>
          <a:lstStyle/>
          <a:p>
            <a:r>
              <a:rPr lang="nl-NL" dirty="0"/>
              <a:t>Opportuniteiten</a:t>
            </a:r>
          </a:p>
          <a:p>
            <a:pPr lvl="1"/>
            <a:r>
              <a:rPr lang="nl-NL" dirty="0"/>
              <a:t>Keuzevrijheid grootte terrassen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C5EC3A-FB27-3D51-CEBC-A2607432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07" y="1761686"/>
            <a:ext cx="3084028" cy="37068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E8EB023-AF87-51A6-A30B-F9F24741C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695" y="1761686"/>
            <a:ext cx="2980025" cy="3603299"/>
          </a:xfrm>
          <a:prstGeom prst="rect">
            <a:avLst/>
          </a:prstGeom>
        </p:spPr>
      </p:pic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CEA7539D-1DAC-6351-8398-2BA6691B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88" t="53271" r="509" b="3708"/>
          <a:stretch/>
        </p:blipFill>
        <p:spPr>
          <a:xfrm rot="5400000">
            <a:off x="6393477" y="4734948"/>
            <a:ext cx="247612" cy="19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endParaRPr lang="nl-BE" sz="2800" dirty="0" err="1"/>
          </a:p>
        </p:txBody>
      </p:sp>
      <p:sp>
        <p:nvSpPr>
          <p:cNvPr id="5" name="Tijdelijke aanduiding voor inhoud 7">
            <a:extLst>
              <a:ext uri="{FF2B5EF4-FFF2-40B4-BE49-F238E27FC236}">
                <a16:creationId xmlns:a16="http://schemas.microsoft.com/office/drawing/2014/main" id="{6BC8AA51-A731-2BE0-60B7-5BFA7543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8001" cy="4351338"/>
          </a:xfrm>
        </p:spPr>
        <p:txBody>
          <a:bodyPr>
            <a:normAutofit/>
          </a:bodyPr>
          <a:lstStyle/>
          <a:p>
            <a:r>
              <a:rPr lang="nl-NL" dirty="0"/>
              <a:t>Belang individuele noden</a:t>
            </a:r>
          </a:p>
          <a:p>
            <a:pPr lvl="1"/>
            <a:r>
              <a:rPr lang="nl-NL" sz="2400" dirty="0"/>
              <a:t>Behoud bestaande ramen – integratie zonwering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94B423-16D6-BCCA-09ED-A23FB32E9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03"/>
          <a:stretch/>
        </p:blipFill>
        <p:spPr>
          <a:xfrm>
            <a:off x="3487116" y="2764718"/>
            <a:ext cx="3568619" cy="29971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A1D9F4-3CD4-0676-3EF5-EF7EC4FB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92" t="66597"/>
          <a:stretch/>
        </p:blipFill>
        <p:spPr>
          <a:xfrm>
            <a:off x="838199" y="3258382"/>
            <a:ext cx="2052242" cy="1503286"/>
          </a:xfrm>
          <a:prstGeom prst="rect">
            <a:avLst/>
          </a:prstGeom>
        </p:spPr>
      </p:pic>
      <p:pic>
        <p:nvPicPr>
          <p:cNvPr id="9" name="Tijdelijke aanduiding voor inhoud 3">
            <a:extLst>
              <a:ext uri="{FF2B5EF4-FFF2-40B4-BE49-F238E27FC236}">
                <a16:creationId xmlns:a16="http://schemas.microsoft.com/office/drawing/2014/main" id="{B27FC2F1-8FCE-A43F-2D68-7E22EF5D2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88" t="53271" r="509" b="3708"/>
          <a:stretch/>
        </p:blipFill>
        <p:spPr>
          <a:xfrm rot="5400000">
            <a:off x="4327286" y="5022209"/>
            <a:ext cx="247612" cy="19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1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Herkenrode</a:t>
            </a:r>
            <a:endParaRPr lang="nl-BE" sz="2800" dirty="0"/>
          </a:p>
        </p:txBody>
      </p:sp>
      <p:sp>
        <p:nvSpPr>
          <p:cNvPr id="5" name="Tijdelijke aanduiding voor inhoud 7">
            <a:extLst>
              <a:ext uri="{FF2B5EF4-FFF2-40B4-BE49-F238E27FC236}">
                <a16:creationId xmlns:a16="http://schemas.microsoft.com/office/drawing/2014/main" id="{6BC8AA51-A731-2BE0-60B7-5BFA7543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8001" cy="4351338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Verschuiving in prioriteiten door probleem stookinstallatie</a:t>
            </a:r>
          </a:p>
          <a:p>
            <a:pPr lvl="1"/>
            <a:r>
              <a:rPr lang="nl-NL" dirty="0"/>
              <a:t>Begin 2023 :uitval van 1 van beide gasketels</a:t>
            </a:r>
          </a:p>
          <a:p>
            <a:pPr lvl="1"/>
            <a:r>
              <a:rPr lang="nl-NL" dirty="0"/>
              <a:t>Beschadiging elektronica door waterlek</a:t>
            </a:r>
          </a:p>
          <a:p>
            <a:pPr marL="228600" lvl="1">
              <a:spcBef>
                <a:spcPts val="1000"/>
              </a:spcBef>
            </a:pPr>
            <a:r>
              <a:rPr lang="nl-NL" sz="2800" dirty="0"/>
              <a:t>Aanpak </a:t>
            </a:r>
            <a:r>
              <a:rPr lang="nl-NL" sz="2800" dirty="0" err="1"/>
              <a:t>stookplaatsrenovatie</a:t>
            </a:r>
            <a:endParaRPr lang="nl-NL" sz="2800" dirty="0"/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Vervanging bestaande gascondensatieketels</a:t>
            </a:r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Plaatsing branddeuren en brandwerende doorvoeren</a:t>
            </a:r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Aanpassing ventilatie</a:t>
            </a:r>
          </a:p>
          <a:p>
            <a:pPr marL="228600" lvl="1">
              <a:spcBef>
                <a:spcPts val="1000"/>
              </a:spcBef>
            </a:pPr>
            <a:r>
              <a:rPr lang="nl-NL" sz="2900" dirty="0"/>
              <a:t>Timing </a:t>
            </a:r>
            <a:r>
              <a:rPr lang="nl-NL" sz="2900" dirty="0" err="1"/>
              <a:t>stookplaatsrenovatie</a:t>
            </a:r>
            <a:endParaRPr lang="nl-NL" sz="2900" dirty="0"/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Februari 2023 - prijsaanvraag</a:t>
            </a:r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April 2023 – prijsvergelijking</a:t>
            </a:r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Mei 2023 – goedkeuring offerte stookplaats op AV</a:t>
            </a:r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Eind augustus 2023 – uitvoering </a:t>
            </a:r>
            <a:r>
              <a:rPr lang="nl-NL" sz="2400" dirty="0" err="1"/>
              <a:t>stookplaatsrenovatie</a:t>
            </a:r>
            <a:endParaRPr lang="nl-NL" sz="24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Afbeelding 6" descr="Afbeelding met cilinder, pijp, staal, overdekt&#10;&#10;Automatisch gegenereerde beschrijving">
            <a:extLst>
              <a:ext uri="{FF2B5EF4-FFF2-40B4-BE49-F238E27FC236}">
                <a16:creationId xmlns:a16="http://schemas.microsoft.com/office/drawing/2014/main" id="{9219BFE2-63FA-CAD9-9874-991F6FF41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179" y="2369534"/>
            <a:ext cx="1905965" cy="3388381"/>
          </a:xfrm>
          <a:prstGeom prst="rect">
            <a:avLst/>
          </a:prstGeom>
        </p:spPr>
      </p:pic>
      <p:pic>
        <p:nvPicPr>
          <p:cNvPr id="9" name="Afbeelding 8" descr="Afbeelding met pijp, cilinder, machine, fabriek&#10;&#10;Automatisch gegenereerde beschrijving">
            <a:extLst>
              <a:ext uri="{FF2B5EF4-FFF2-40B4-BE49-F238E27FC236}">
                <a16:creationId xmlns:a16="http://schemas.microsoft.com/office/drawing/2014/main" id="{292DC4F1-1831-5711-983E-3DAA9D775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57" y="2369534"/>
            <a:ext cx="1905964" cy="33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7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br>
              <a:rPr lang="nl-NL" dirty="0"/>
            </a:br>
            <a:endParaRPr lang="nl-BE" sz="3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AC5B3BF-A486-CBCB-778D-29561AF0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649" y="2194926"/>
            <a:ext cx="5844702" cy="31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endParaRPr lang="nl-BE" sz="3200" dirty="0"/>
          </a:p>
        </p:txBody>
      </p:sp>
      <p:sp>
        <p:nvSpPr>
          <p:cNvPr id="2" name="Tijdelijke aanduiding voor inhoud 7">
            <a:extLst>
              <a:ext uri="{FF2B5EF4-FFF2-40B4-BE49-F238E27FC236}">
                <a16:creationId xmlns:a16="http://schemas.microsoft.com/office/drawing/2014/main" id="{9F954401-81D8-E877-30B5-BD6E8137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8001" cy="4351338"/>
          </a:xfrm>
        </p:spPr>
        <p:txBody>
          <a:bodyPr>
            <a:normAutofit/>
          </a:bodyPr>
          <a:lstStyle/>
          <a:p>
            <a:r>
              <a:rPr lang="nl-NL" dirty="0"/>
              <a:t>Voorstelling traject AV – september 2021</a:t>
            </a:r>
          </a:p>
          <a:p>
            <a:r>
              <a:rPr lang="nl-NL" dirty="0"/>
              <a:t>Adviesrapport – december 2021</a:t>
            </a:r>
          </a:p>
          <a:p>
            <a:r>
              <a:rPr lang="nl-NL" dirty="0"/>
              <a:t>Opstart werkgroepen – februari 2022</a:t>
            </a:r>
          </a:p>
          <a:p>
            <a:r>
              <a:rPr lang="nl-NL" dirty="0"/>
              <a:t>Toelichting advies + aanstelling architect AV  – oktober 2022</a:t>
            </a:r>
          </a:p>
          <a:p>
            <a:r>
              <a:rPr lang="nl-NL" dirty="0"/>
              <a:t>Opstart ontwerp – december 2022</a:t>
            </a:r>
          </a:p>
          <a:p>
            <a:r>
              <a:rPr lang="nl-NL" dirty="0"/>
              <a:t>Indienen vergunningsaanvraag – oktober 2023</a:t>
            </a:r>
          </a:p>
          <a:p>
            <a:r>
              <a:rPr lang="nl-NL" dirty="0"/>
              <a:t>Financieringsadvies – voorjaar 2024</a:t>
            </a:r>
          </a:p>
          <a:p>
            <a:r>
              <a:rPr lang="nl-NL" dirty="0"/>
              <a:t>Uitvoering gevel en dakrenovatie – midden 2024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73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EBCE59A4-CB61-A23F-CAAC-67E4EAB0E52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Renovatiebegeleiding residentie </a:t>
            </a:r>
            <a:r>
              <a:rPr lang="nl-NL" dirty="0" err="1"/>
              <a:t>Herckenrode</a:t>
            </a:r>
            <a:endParaRPr lang="nl-BE" sz="3200" dirty="0" err="1"/>
          </a:p>
        </p:txBody>
      </p:sp>
      <p:sp>
        <p:nvSpPr>
          <p:cNvPr id="2" name="Tijdelijke aanduiding voor inhoud 7">
            <a:extLst>
              <a:ext uri="{FF2B5EF4-FFF2-40B4-BE49-F238E27FC236}">
                <a16:creationId xmlns:a16="http://schemas.microsoft.com/office/drawing/2014/main" id="{9F954401-81D8-E877-30B5-BD6E8137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8001" cy="4351338"/>
          </a:xfrm>
        </p:spPr>
        <p:txBody>
          <a:bodyPr>
            <a:normAutofit/>
          </a:bodyPr>
          <a:lstStyle/>
          <a:p>
            <a:r>
              <a:rPr lang="nl-NL" dirty="0"/>
              <a:t>Conclusies</a:t>
            </a:r>
          </a:p>
          <a:p>
            <a:pPr lvl="1"/>
            <a:r>
              <a:rPr lang="nl-NL" dirty="0"/>
              <a:t>Opmaak </a:t>
            </a:r>
            <a:r>
              <a:rPr lang="nl-NL" b="1" dirty="0"/>
              <a:t>totaaladvies is stap 1 </a:t>
            </a:r>
            <a:r>
              <a:rPr lang="nl-NL" dirty="0"/>
              <a:t>in geslaagd renovatietraject</a:t>
            </a:r>
          </a:p>
          <a:p>
            <a:pPr lvl="1"/>
            <a:r>
              <a:rPr lang="nl-NL" dirty="0"/>
              <a:t>Samenwerking met </a:t>
            </a:r>
            <a:r>
              <a:rPr lang="nl-NL" b="1" dirty="0"/>
              <a:t>werkgroep</a:t>
            </a:r>
            <a:r>
              <a:rPr lang="nl-NL" dirty="0"/>
              <a:t> vergroot draagvlak</a:t>
            </a:r>
          </a:p>
          <a:p>
            <a:pPr lvl="1"/>
            <a:r>
              <a:rPr lang="nl-NL" dirty="0"/>
              <a:t>Rekening houden met </a:t>
            </a:r>
            <a:r>
              <a:rPr lang="nl-NL" b="1" dirty="0"/>
              <a:t>individuele bezorgdheden</a:t>
            </a:r>
          </a:p>
          <a:p>
            <a:pPr lvl="1"/>
            <a:r>
              <a:rPr lang="nl-NL" dirty="0"/>
              <a:t>Rekening houden met </a:t>
            </a:r>
            <a:r>
              <a:rPr lang="nl-NL" b="1" dirty="0"/>
              <a:t>lange doorlooptijd</a:t>
            </a:r>
            <a:r>
              <a:rPr lang="nl-NL" dirty="0"/>
              <a:t> omwille van beslissingsfases AV</a:t>
            </a:r>
          </a:p>
          <a:p>
            <a:pPr lvl="1"/>
            <a:r>
              <a:rPr lang="nl-NL" dirty="0"/>
              <a:t>Inspelen op dringende ingrepen</a:t>
            </a:r>
          </a:p>
          <a:p>
            <a:pPr lvl="1"/>
            <a:r>
              <a:rPr lang="nl-NL" b="1" dirty="0"/>
              <a:t>Financieringsoplossingen</a:t>
            </a:r>
            <a:r>
              <a:rPr lang="nl-NL" dirty="0"/>
              <a:t> verhogen kans op slagen</a:t>
            </a:r>
          </a:p>
          <a:p>
            <a:pPr lvl="1"/>
            <a:r>
              <a:rPr lang="nl-NL" dirty="0"/>
              <a:t>Nood aan bewaken </a:t>
            </a:r>
            <a:r>
              <a:rPr lang="nl-NL" b="1" dirty="0"/>
              <a:t>ambitieniveau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05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F98AD7C-43C9-7243-F653-2FD5F9F6E0EA}"/>
              </a:ext>
            </a:extLst>
          </p:cNvPr>
          <p:cNvSpPr txBox="1">
            <a:spLocks/>
          </p:cNvSpPr>
          <p:nvPr/>
        </p:nvSpPr>
        <p:spPr>
          <a:xfrm>
            <a:off x="1177446" y="1427967"/>
            <a:ext cx="10176354" cy="92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84C8D5"/>
                </a:solidFill>
              </a:rPr>
              <a:t>Aanbod appartementen Dubolimburg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7F7F12B-85A9-0740-80FF-DC973AFD22D3}"/>
              </a:ext>
            </a:extLst>
          </p:cNvPr>
          <p:cNvSpPr txBox="1">
            <a:spLocks/>
          </p:cNvSpPr>
          <p:nvPr/>
        </p:nvSpPr>
        <p:spPr>
          <a:xfrm>
            <a:off x="1177446" y="2617940"/>
            <a:ext cx="10176353" cy="3369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z="2700" dirty="0">
                <a:solidFill>
                  <a:schemeClr val="bg1"/>
                </a:solidFill>
              </a:rPr>
              <a:t>2015 - 2020  - Renovatieadvies voor stad Hasselt en Genk</a:t>
            </a:r>
          </a:p>
          <a:p>
            <a:pPr marL="1143000" lvl="1" indent="-457200"/>
            <a:r>
              <a:rPr lang="nl-BE" sz="2700" dirty="0">
                <a:solidFill>
                  <a:schemeClr val="bg1"/>
                </a:solidFill>
              </a:rPr>
              <a:t>25 appartementsgebouwen</a:t>
            </a:r>
          </a:p>
          <a:p>
            <a:pPr marL="1143000" lvl="1" indent="-457200"/>
            <a:r>
              <a:rPr lang="nl-BE" sz="2700" dirty="0">
                <a:solidFill>
                  <a:schemeClr val="bg1"/>
                </a:solidFill>
              </a:rPr>
              <a:t>4 tot 73 wooneenheden per gebouw</a:t>
            </a:r>
          </a:p>
          <a:p>
            <a:r>
              <a:rPr lang="nl-BE" sz="2700" dirty="0">
                <a:solidFill>
                  <a:schemeClr val="bg1"/>
                </a:solidFill>
              </a:rPr>
              <a:t>2021 - 31/08/2024 – C-REAL project</a:t>
            </a:r>
          </a:p>
          <a:p>
            <a:pPr marL="1143000" lvl="1" indent="-457200"/>
            <a:r>
              <a:rPr lang="nl-BE" sz="2700" dirty="0">
                <a:solidFill>
                  <a:schemeClr val="bg1"/>
                </a:solidFill>
              </a:rPr>
              <a:t>20 appartementsgebouwen</a:t>
            </a:r>
          </a:p>
          <a:p>
            <a:pPr marL="1143000" lvl="1" indent="-457200"/>
            <a:r>
              <a:rPr lang="nl-BE" sz="2700" dirty="0">
                <a:solidFill>
                  <a:schemeClr val="bg1"/>
                </a:solidFill>
              </a:rPr>
              <a:t>5 tot 210 wooneenheden per gebouw</a:t>
            </a:r>
          </a:p>
          <a:p>
            <a:pPr marL="1143000" lvl="1" indent="-457200"/>
            <a:r>
              <a:rPr lang="nl-BE" sz="2700" dirty="0">
                <a:solidFill>
                  <a:schemeClr val="bg1"/>
                </a:solidFill>
              </a:rPr>
              <a:t>Advies en begeleiding</a:t>
            </a:r>
          </a:p>
          <a:p>
            <a:pPr lvl="0"/>
            <a:r>
              <a:rPr lang="nl-BE" sz="2700" dirty="0">
                <a:solidFill>
                  <a:schemeClr val="bg1"/>
                </a:solidFill>
              </a:rPr>
              <a:t>2023 - … CALL VEKA</a:t>
            </a:r>
          </a:p>
          <a:p>
            <a:pPr marL="1143000" lvl="1" indent="-457200"/>
            <a:r>
              <a:rPr lang="nl-BE" sz="2700" dirty="0">
                <a:solidFill>
                  <a:schemeClr val="bg1"/>
                </a:solidFill>
              </a:rPr>
              <a:t>Renovatiemasterplan appartementsgebouwen &gt;  15 wooneenheden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6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F98AD7C-43C9-7243-F653-2FD5F9F6E0EA}"/>
              </a:ext>
            </a:extLst>
          </p:cNvPr>
          <p:cNvSpPr txBox="1">
            <a:spLocks/>
          </p:cNvSpPr>
          <p:nvPr/>
        </p:nvSpPr>
        <p:spPr>
          <a:xfrm>
            <a:off x="1177446" y="1427967"/>
            <a:ext cx="10176354" cy="92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84C8D5"/>
                </a:solidFill>
              </a:rPr>
              <a:t>Praktijkvoorbeeld - C-REAL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7F7F12B-85A9-0740-80FF-DC973AFD22D3}"/>
              </a:ext>
            </a:extLst>
          </p:cNvPr>
          <p:cNvSpPr txBox="1">
            <a:spLocks/>
          </p:cNvSpPr>
          <p:nvPr/>
        </p:nvSpPr>
        <p:spPr>
          <a:xfrm>
            <a:off x="1177446" y="2617940"/>
            <a:ext cx="10176353" cy="336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HORIZON 2020 project</a:t>
            </a:r>
          </a:p>
          <a:p>
            <a:r>
              <a:rPr lang="en-US" dirty="0">
                <a:solidFill>
                  <a:schemeClr val="bg1"/>
                </a:solidFill>
              </a:rPr>
              <a:t>Partners: </a:t>
            </a:r>
            <a:r>
              <a:rPr lang="en-US" dirty="0" err="1">
                <a:solidFill>
                  <a:schemeClr val="bg1"/>
                </a:solidFill>
              </a:rPr>
              <a:t>Onesto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Provincie</a:t>
            </a:r>
            <a:r>
              <a:rPr lang="en-US" dirty="0">
                <a:solidFill>
                  <a:schemeClr val="bg1"/>
                </a:solidFill>
              </a:rPr>
              <a:t> Limburg – </a:t>
            </a:r>
            <a:r>
              <a:rPr lang="en-US" dirty="0" err="1">
                <a:solidFill>
                  <a:schemeClr val="bg1"/>
                </a:solidFill>
              </a:rPr>
              <a:t>Dubolimburg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Verhogen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renovatiegraad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verbeteren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renovatiekwaliteit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Totaalrenovatieadvies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 err="1">
                <a:solidFill>
                  <a:schemeClr val="bg1"/>
                </a:solidFill>
              </a:rPr>
              <a:t>begeleiding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 err="1">
                <a:solidFill>
                  <a:schemeClr val="bg1"/>
                </a:solidFill>
              </a:rPr>
              <a:t>financieringsvoorstel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E4DEBA-3B12-0648-BA82-B8A31C7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Verloop C-REAL appartementsgebouw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AA4911-E304-AD4A-CA7D-A827267D1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24"/>
          <a:stretch/>
        </p:blipFill>
        <p:spPr>
          <a:xfrm>
            <a:off x="-159449" y="2538341"/>
            <a:ext cx="12192000" cy="1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E4DEBA-3B12-0648-BA82-B8A31C7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Renovatieadvies residentie </a:t>
            </a:r>
            <a:r>
              <a:rPr lang="nl-NL" dirty="0" err="1"/>
              <a:t>Herckenrode</a:t>
            </a:r>
            <a:endParaRPr lang="nl-BE" dirty="0" err="1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6C3498-EEE5-EB45-A3D0-760B149B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971" y="1444687"/>
            <a:ext cx="4764741" cy="4351338"/>
          </a:xfrm>
        </p:spPr>
        <p:txBody>
          <a:bodyPr/>
          <a:lstStyle/>
          <a:p>
            <a:r>
              <a:rPr lang="nl-NL" dirty="0"/>
              <a:t>4 bouwlagen</a:t>
            </a:r>
          </a:p>
          <a:p>
            <a:r>
              <a:rPr lang="nl-NL" dirty="0"/>
              <a:t>Bouwjaar 1968</a:t>
            </a:r>
          </a:p>
          <a:p>
            <a:r>
              <a:rPr lang="nl-NL" dirty="0"/>
              <a:t>9 wooneenheden en 2 handelspanden</a:t>
            </a:r>
          </a:p>
          <a:p>
            <a:pPr lvl="1"/>
            <a:endParaRPr lang="nl-BE" dirty="0"/>
          </a:p>
        </p:txBody>
      </p:sp>
      <p:pic>
        <p:nvPicPr>
          <p:cNvPr id="6" name="Afbeelding 5" descr="Afbeelding met wolk, buitenshuis, hemel, raam&#10;&#10;Automatisch gegenereerde beschrijving">
            <a:extLst>
              <a:ext uri="{FF2B5EF4-FFF2-40B4-BE49-F238E27FC236}">
                <a16:creationId xmlns:a16="http://schemas.microsoft.com/office/drawing/2014/main" id="{1403AC87-5B3C-C555-A0E4-95A74E690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6" y="1372806"/>
            <a:ext cx="3371326" cy="44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9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E4DEBA-3B12-0648-BA82-B8A31C7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Renovatieadvies residentie </a:t>
            </a:r>
            <a:r>
              <a:rPr lang="nl-NL" dirty="0" err="1"/>
              <a:t>Herckenrode</a:t>
            </a:r>
            <a:endParaRPr lang="nl-BE" dirty="0" err="1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681F24-96D6-65B3-3C45-75004EB8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10" y="2019558"/>
            <a:ext cx="5571906" cy="30048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3F364CC-F855-10A7-D2F9-6E11EA829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983" y="2019558"/>
            <a:ext cx="5571907" cy="30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E4DEBA-3B12-0648-BA82-B8A31C7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Renovatieadvies residentie </a:t>
            </a:r>
            <a:r>
              <a:rPr lang="nl-NL" dirty="0" err="1"/>
              <a:t>Herckenrode</a:t>
            </a:r>
            <a:endParaRPr lang="nl-BE" dirty="0" err="1"/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AF901852-214F-B66A-5FF6-2612B1AC0A6A}"/>
              </a:ext>
            </a:extLst>
          </p:cNvPr>
          <p:cNvSpPr txBox="1">
            <a:spLocks/>
          </p:cNvSpPr>
          <p:nvPr/>
        </p:nvSpPr>
        <p:spPr>
          <a:xfrm>
            <a:off x="838200" y="-3206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Dak bestaande toestand</a:t>
            </a:r>
            <a:endParaRPr lang="nl-BE" dirty="0"/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110A005E-2573-B98C-4852-696EC9309A7B}"/>
              </a:ext>
            </a:extLst>
          </p:cNvPr>
          <p:cNvSpPr txBox="1">
            <a:spLocks/>
          </p:cNvSpPr>
          <p:nvPr/>
        </p:nvSpPr>
        <p:spPr>
          <a:xfrm>
            <a:off x="754563" y="1825625"/>
            <a:ext cx="63034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Totaaladvies</a:t>
            </a:r>
          </a:p>
          <a:p>
            <a:pPr lvl="1"/>
            <a:r>
              <a:rPr lang="nl-NL" dirty="0"/>
              <a:t>Bouwschil + technieken</a:t>
            </a:r>
          </a:p>
          <a:p>
            <a:pPr lvl="1"/>
            <a:r>
              <a:rPr lang="nl-NL" dirty="0"/>
              <a:t>Specifieke thema’s appartementen</a:t>
            </a:r>
          </a:p>
          <a:p>
            <a:pPr lvl="2"/>
            <a:r>
              <a:rPr lang="nl-NL" dirty="0"/>
              <a:t>Balkons </a:t>
            </a:r>
            <a:r>
              <a:rPr lang="nl-NL"/>
              <a:t>&amp; balustrades</a:t>
            </a:r>
            <a:endParaRPr lang="nl-NL" dirty="0"/>
          </a:p>
          <a:p>
            <a:pPr lvl="2"/>
            <a:r>
              <a:rPr lang="nl-NL" dirty="0"/>
              <a:t>Brandveiligheid</a:t>
            </a:r>
          </a:p>
          <a:p>
            <a:pPr lvl="2"/>
            <a:r>
              <a:rPr lang="nl-NL" dirty="0"/>
              <a:t>Asbest</a:t>
            </a:r>
          </a:p>
          <a:p>
            <a:pPr lvl="2"/>
            <a:r>
              <a:rPr lang="nl-NL" dirty="0"/>
              <a:t>Liften</a:t>
            </a:r>
          </a:p>
          <a:p>
            <a:r>
              <a:rPr lang="nl-NL" dirty="0"/>
              <a:t>Prioriteiten uit advies</a:t>
            </a:r>
          </a:p>
          <a:p>
            <a:pPr lvl="1"/>
            <a:r>
              <a:rPr lang="nl-NL" dirty="0"/>
              <a:t>Dak achterbouw gelijkvloers</a:t>
            </a:r>
          </a:p>
          <a:p>
            <a:pPr lvl="1"/>
            <a:r>
              <a:rPr lang="nl-NL" dirty="0"/>
              <a:t>Gevel + dakrand </a:t>
            </a:r>
            <a:r>
              <a:rPr lang="nl-NL" dirty="0" err="1"/>
              <a:t>hoofddak</a:t>
            </a:r>
            <a:endParaRPr lang="nl-NL" dirty="0"/>
          </a:p>
          <a:p>
            <a:pPr lvl="1"/>
            <a:r>
              <a:rPr lang="nl-NL" dirty="0"/>
              <a:t>Stookplaats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87F5DEC-FFDF-7B8D-0156-81E9FF58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63" y="1783434"/>
            <a:ext cx="1959459" cy="143565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91C108E-59D2-817E-ADF7-2C9D69754675}"/>
              </a:ext>
            </a:extLst>
          </p:cNvPr>
          <p:cNvSpPr txBox="1"/>
          <p:nvPr/>
        </p:nvSpPr>
        <p:spPr>
          <a:xfrm>
            <a:off x="9758644" y="3209199"/>
            <a:ext cx="2194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 (Hoofdtekst CS)"/>
              </a:rPr>
              <a:t>Bron: WTCB TV 244 – Aansluitingsdetails bij platte daken</a:t>
            </a:r>
            <a:r>
              <a:rPr lang="nl-BE" sz="800" dirty="0">
                <a:effectLst/>
              </a:rPr>
              <a:t> </a:t>
            </a:r>
            <a:endParaRPr lang="nl-BE" sz="800" dirty="0"/>
          </a:p>
        </p:txBody>
      </p:sp>
      <p:pic>
        <p:nvPicPr>
          <p:cNvPr id="8" name="Afbeelding 7" descr="Afbeelding met lucht, buiten, grond, gebouw&#10;&#10;Automatisch gegenereerde beschrijving">
            <a:extLst>
              <a:ext uri="{FF2B5EF4-FFF2-40B4-BE49-F238E27FC236}">
                <a16:creationId xmlns:a16="http://schemas.microsoft.com/office/drawing/2014/main" id="{F580F51F-50D0-4AE5-8063-5E33DDC378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886" y="1792007"/>
            <a:ext cx="1227456" cy="163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lucht, buiten, grond, gras&#10;&#10;Automatisch gegenereerde beschrijving">
            <a:extLst>
              <a:ext uri="{FF2B5EF4-FFF2-40B4-BE49-F238E27FC236}">
                <a16:creationId xmlns:a16="http://schemas.microsoft.com/office/drawing/2014/main" id="{40EEF005-1AC3-9086-3BF7-ABA3B5E40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883" y="1783434"/>
            <a:ext cx="2194282" cy="164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6319322-896D-338A-629B-46CD56B80E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883" y="3571993"/>
            <a:ext cx="2194862" cy="1645566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FD42AB7-CF2F-6694-9802-CCDD50E06E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458" y="3571993"/>
            <a:ext cx="1233884" cy="1645566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F8BAE07-4BC7-E000-A81A-66A5942E71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064" y="3571557"/>
            <a:ext cx="2194862" cy="164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2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E4DEBA-3B12-0648-BA82-B8A31C7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Renovatieadvies residentie </a:t>
            </a:r>
            <a:r>
              <a:rPr lang="nl-NL" dirty="0" err="1"/>
              <a:t>Herckenrode</a:t>
            </a:r>
            <a:endParaRPr lang="nl-BE" dirty="0" err="1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065820-4263-CE6A-47FA-54D710CB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11" y="1926560"/>
            <a:ext cx="5571906" cy="30048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D31C9E6-68DB-BCDE-FA2B-24EF41C2E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985" y="1939120"/>
            <a:ext cx="5571906" cy="29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E4DEBA-3B12-0648-BA82-B8A31C7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Renovatieadvies residentie </a:t>
            </a:r>
            <a:r>
              <a:rPr lang="nl-NL" dirty="0" err="1"/>
              <a:t>Herckenrode</a:t>
            </a:r>
            <a:endParaRPr lang="nl-BE" dirty="0" err="1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8E1C6E-DCA8-6751-3458-587D17F41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2361A7-AA4D-4AED-199D-159E72AAB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817470" cy="26094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1D8CA6-710F-4C19-9CCB-7CDEA9216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53"/>
          <a:stretch/>
        </p:blipFill>
        <p:spPr>
          <a:xfrm>
            <a:off x="6096000" y="1690688"/>
            <a:ext cx="280650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6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slides_C-real_ALGEMEEN_GENK_300820.potx" id="{8EC07702-6BE6-4C19-8DDE-0C3BA93749C4}" vid="{0C7B1D70-28F8-46C6-8510-91E9AB97DEF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slides_C-real_GENK_300820" id="{80A30DA4-3213-FE42-93FD-3B4022D7FD0B}" vid="{734C6EE9-385A-4940-9865-6ACF9200499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0ed818-5217-4214-b39a-882e02de4acf" xsi:nil="true"/>
    <lcf76f155ced4ddcb4097134ff3c332f xmlns="a1bee3f4-d51a-49bc-8114-96fb39244b9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0C7C28D4DE34DB8B4ACF320E51001" ma:contentTypeVersion="17" ma:contentTypeDescription="Een nieuw document maken." ma:contentTypeScope="" ma:versionID="b91c0c8c92046ebb2a515df9c8bd2733">
  <xsd:schema xmlns:xsd="http://www.w3.org/2001/XMLSchema" xmlns:xs="http://www.w3.org/2001/XMLSchema" xmlns:p="http://schemas.microsoft.com/office/2006/metadata/properties" xmlns:ns2="a1bee3f4-d51a-49bc-8114-96fb39244b96" xmlns:ns3="320ed818-5217-4214-b39a-882e02de4acf" targetNamespace="http://schemas.microsoft.com/office/2006/metadata/properties" ma:root="true" ma:fieldsID="1c299e6988b7e6e2b677fd19876de9a3" ns2:_="" ns3:_="">
    <xsd:import namespace="a1bee3f4-d51a-49bc-8114-96fb39244b96"/>
    <xsd:import namespace="320ed818-5217-4214-b39a-882e02de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ee3f4-d51a-49bc-8114-96fb39244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40874bb-005b-4a26-b085-598c00416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ed818-5217-4214-b39a-882e02de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47abe4-820c-4f55-81a0-9e1d17df35e2}" ma:internalName="TaxCatchAll" ma:showField="CatchAllData" ma:web="320ed818-5217-4214-b39a-882e02de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99028-D22C-4158-973D-82B1EDAEA3F1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77c61718-eb0c-434f-977e-05749c01a92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518441c-ba35-4ff0-ab3c-8cad4f84fc3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3611BB-7CA7-4528-A5BB-9B4FAECDC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836C4-E52D-42AA-91CC-FCD49F5A41A7}"/>
</file>

<file path=docProps/app.xml><?xml version="1.0" encoding="utf-8"?>
<Properties xmlns="http://schemas.openxmlformats.org/officeDocument/2006/extended-properties" xmlns:vt="http://schemas.openxmlformats.org/officeDocument/2006/docPropsVTypes">
  <Template>C-real_INTRO</Template>
  <TotalTime>125</TotalTime>
  <Words>344</Words>
  <Application>Microsoft Office PowerPoint</Application>
  <PresentationFormat>Breedbeeld</PresentationFormat>
  <Paragraphs>84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Kantoorthema</vt:lpstr>
      <vt:lpstr>Kantoorthema</vt:lpstr>
      <vt:lpstr>PowerPoint-presentatie</vt:lpstr>
      <vt:lpstr>PowerPoint-presentatie</vt:lpstr>
      <vt:lpstr>PowerPoint-presentatie</vt:lpstr>
      <vt:lpstr> Verloop C-REAL appartementsgebouw</vt:lpstr>
      <vt:lpstr>Renovatieadvies residentie Herckenrode</vt:lpstr>
      <vt:lpstr>Renovatieadvies residentie Herckenrode</vt:lpstr>
      <vt:lpstr>Renovatieadvies residentie Herckenrode</vt:lpstr>
      <vt:lpstr>Renovatieadvies residentie Herckenrode</vt:lpstr>
      <vt:lpstr>Renovatieadvies residentie Herckenrode</vt:lpstr>
      <vt:lpstr>Renovatiebegeleiding residentie Herckenrode Samenwerking architect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Vergadering steunpunten</dc:title>
  <dc:subject/>
  <dc:creator>Nanette Huysmans</dc:creator>
  <cp:keywords/>
  <dc:description/>
  <cp:lastModifiedBy>Karen Smets</cp:lastModifiedBy>
  <cp:revision>25</cp:revision>
  <dcterms:created xsi:type="dcterms:W3CDTF">2022-12-05T12:51:14Z</dcterms:created>
  <dcterms:modified xsi:type="dcterms:W3CDTF">2023-09-11T07:36:02Z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0x0101009F7F0BA6D5A458408FD5E3091BAAA871</vt:lpwstr>
  </property>
  <property fmtid="{D5CDD505-2E9C-101B-9397-08002B2CF9AE}" pid="3" name="MediaServiceImageTags">
    <vt:lpwstr/>
  </property>
</Properties>
</file>