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51" r:id="rId5"/>
    <p:sldId id="420" r:id="rId6"/>
    <p:sldId id="400" r:id="rId7"/>
    <p:sldId id="393" r:id="rId8"/>
    <p:sldId id="399" r:id="rId9"/>
    <p:sldId id="425" r:id="rId10"/>
    <p:sldId id="426" r:id="rId11"/>
    <p:sldId id="427" r:id="rId12"/>
    <p:sldId id="428" r:id="rId13"/>
    <p:sldId id="429" r:id="rId14"/>
    <p:sldId id="437" r:id="rId15"/>
    <p:sldId id="441" r:id="rId16"/>
    <p:sldId id="430" r:id="rId17"/>
    <p:sldId id="432" r:id="rId18"/>
    <p:sldId id="433" r:id="rId19"/>
    <p:sldId id="434" r:id="rId20"/>
    <p:sldId id="435" r:id="rId21"/>
    <p:sldId id="436" r:id="rId22"/>
    <p:sldId id="407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chtlijnen" id="{2A8AC3F8-437A-4040-832A-CFB65D8ADAED}">
          <p14:sldIdLst/>
        </p14:section>
        <p14:section name="Voorbeeld paars" id="{55542D47-7838-4AF2-9B76-4BBEE55A3261}">
          <p14:sldIdLst>
            <p14:sldId id="351"/>
            <p14:sldId id="420"/>
            <p14:sldId id="400"/>
            <p14:sldId id="393"/>
            <p14:sldId id="399"/>
            <p14:sldId id="425"/>
            <p14:sldId id="426"/>
            <p14:sldId id="427"/>
            <p14:sldId id="428"/>
            <p14:sldId id="429"/>
            <p14:sldId id="437"/>
            <p14:sldId id="441"/>
            <p14:sldId id="430"/>
            <p14:sldId id="432"/>
            <p14:sldId id="433"/>
            <p14:sldId id="434"/>
            <p14:sldId id="435"/>
            <p14:sldId id="43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ts Katrien" initials="GK" lastIdx="1" clrIdx="0">
    <p:extLst>
      <p:ext uri="{19B8F6BF-5375-455C-9EA6-DF929625EA0E}">
        <p15:presenceInfo xmlns:p15="http://schemas.microsoft.com/office/powerpoint/2012/main" userId="S::katrien.gordts@vvsg.be::58cebea9-16c8-43b6-a31b-b2b4931a3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12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vsgbe-my.sharepoint.com/personal/angelique_vanderstraete_vvsg_be/Documents/Inwerken/Kinderopvang/VIA/Barema's%20VIA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Barema’s</a:t>
            </a:r>
            <a:r>
              <a:rPr lang="nl-BE" baseline="0"/>
              <a:t> verzorgende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2.7784407319013524E-2"/>
          <c:y val="9.7884524581365498E-2"/>
          <c:w val="0.97221559268098645"/>
          <c:h val="0.73974577217310966"/>
        </c:manualLayout>
      </c:layout>
      <c:lineChart>
        <c:grouping val="standard"/>
        <c:varyColors val="0"/>
        <c:ser>
          <c:idx val="0"/>
          <c:order val="0"/>
          <c:tx>
            <c:v>Nieuw barema</c:v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'100%'!$D$3:$D$30</c:f>
              <c:numCache>
                <c:formatCode>_("€"* #,##0.00_);_("€"* \(#,##0.00\);_("€"* "-"??_);_(@_)</c:formatCode>
                <c:ptCount val="28"/>
                <c:pt idx="0">
                  <c:v>28467.299302000003</c:v>
                </c:pt>
                <c:pt idx="1">
                  <c:v>29065.051339999998</c:v>
                </c:pt>
                <c:pt idx="2">
                  <c:v>29629.684707999997</c:v>
                </c:pt>
                <c:pt idx="3">
                  <c:v>30162.105064000003</c:v>
                </c:pt>
                <c:pt idx="4">
                  <c:v>30663.466678000001</c:v>
                </c:pt>
                <c:pt idx="5">
                  <c:v>31134.763998000002</c:v>
                </c:pt>
                <c:pt idx="6">
                  <c:v>31577.524212</c:v>
                </c:pt>
                <c:pt idx="7">
                  <c:v>31992.919348000003</c:v>
                </c:pt>
                <c:pt idx="8">
                  <c:v>32382.210223999999</c:v>
                </c:pt>
                <c:pt idx="9">
                  <c:v>32746.675416000002</c:v>
                </c:pt>
                <c:pt idx="10">
                  <c:v>33087.700048000006</c:v>
                </c:pt>
                <c:pt idx="11">
                  <c:v>33406.314083999998</c:v>
                </c:pt>
                <c:pt idx="12">
                  <c:v>33703.902648000003</c:v>
                </c:pt>
                <c:pt idx="13">
                  <c:v>33981.637768000001</c:v>
                </c:pt>
                <c:pt idx="14">
                  <c:v>34240.531650000004</c:v>
                </c:pt>
                <c:pt idx="15">
                  <c:v>34481.969418000001</c:v>
                </c:pt>
                <c:pt idx="16">
                  <c:v>34664.077707999997</c:v>
                </c:pt>
                <c:pt idx="17">
                  <c:v>34833.311448</c:v>
                </c:pt>
                <c:pt idx="18">
                  <c:v>34990.718359999999</c:v>
                </c:pt>
                <c:pt idx="19">
                  <c:v>35871.160000000003</c:v>
                </c:pt>
                <c:pt idx="20">
                  <c:v>35871.160000000003</c:v>
                </c:pt>
                <c:pt idx="21">
                  <c:v>36847.85</c:v>
                </c:pt>
                <c:pt idx="22">
                  <c:v>36847.85</c:v>
                </c:pt>
                <c:pt idx="23">
                  <c:v>37913.33</c:v>
                </c:pt>
                <c:pt idx="24">
                  <c:v>37913.33</c:v>
                </c:pt>
                <c:pt idx="25">
                  <c:v>38978.81</c:v>
                </c:pt>
                <c:pt idx="26">
                  <c:v>38978.81</c:v>
                </c:pt>
                <c:pt idx="27">
                  <c:v>40488.239999999998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E-4F9D-9BBC-684CC473471D}"/>
            </c:ext>
          </c:extLst>
        </c:ser>
        <c:ser>
          <c:idx val="1"/>
          <c:order val="1"/>
          <c:tx>
            <c:v>C1-C2 barema</c:v>
          </c:tx>
          <c:spPr>
            <a:ln w="28575" cap="rnd">
              <a:solidFill>
                <a:schemeClr val="accent3">
                  <a:lumMod val="40000"/>
                  <a:lumOff val="60000"/>
                  <a:alpha val="41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'100%'!$V$3:$V$30</c:f>
              <c:numCache>
                <c:formatCode>_("€"* #,##0.00_);_("€"* \(#,##0.00\);_("€"* "-"??_);_(@_)</c:formatCode>
                <c:ptCount val="28"/>
                <c:pt idx="0">
                  <c:v>24062.09</c:v>
                </c:pt>
                <c:pt idx="1">
                  <c:v>25127.57</c:v>
                </c:pt>
                <c:pt idx="2">
                  <c:v>25127.57</c:v>
                </c:pt>
                <c:pt idx="3">
                  <c:v>26193.05</c:v>
                </c:pt>
                <c:pt idx="4">
                  <c:v>27347.32</c:v>
                </c:pt>
                <c:pt idx="5">
                  <c:v>28412.799999999999</c:v>
                </c:pt>
                <c:pt idx="6">
                  <c:v>28412.799999999999</c:v>
                </c:pt>
                <c:pt idx="7">
                  <c:v>29478.280000000002</c:v>
                </c:pt>
                <c:pt idx="8">
                  <c:v>29478.280000000002</c:v>
                </c:pt>
                <c:pt idx="9">
                  <c:v>30543.760000000002</c:v>
                </c:pt>
                <c:pt idx="10">
                  <c:v>30543.760000000002</c:v>
                </c:pt>
                <c:pt idx="11">
                  <c:v>31609.24</c:v>
                </c:pt>
                <c:pt idx="12">
                  <c:v>31609.24</c:v>
                </c:pt>
                <c:pt idx="13">
                  <c:v>32674.720000000001</c:v>
                </c:pt>
                <c:pt idx="14">
                  <c:v>32674.720000000001</c:v>
                </c:pt>
                <c:pt idx="15">
                  <c:v>33740.200000000004</c:v>
                </c:pt>
                <c:pt idx="16">
                  <c:v>33740.200000000004</c:v>
                </c:pt>
                <c:pt idx="17">
                  <c:v>34805.68</c:v>
                </c:pt>
                <c:pt idx="18">
                  <c:v>34805.68</c:v>
                </c:pt>
                <c:pt idx="19">
                  <c:v>35871.160000000003</c:v>
                </c:pt>
                <c:pt idx="20">
                  <c:v>35871.160000000003</c:v>
                </c:pt>
                <c:pt idx="21">
                  <c:v>36847.85</c:v>
                </c:pt>
                <c:pt idx="22">
                  <c:v>36847.85</c:v>
                </c:pt>
                <c:pt idx="23">
                  <c:v>37913.33</c:v>
                </c:pt>
                <c:pt idx="24">
                  <c:v>37913.33</c:v>
                </c:pt>
                <c:pt idx="25">
                  <c:v>38978.81</c:v>
                </c:pt>
                <c:pt idx="26">
                  <c:v>38978.81</c:v>
                </c:pt>
                <c:pt idx="27">
                  <c:v>40488.239999999998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E-4F9D-9BBC-684CC4734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451439"/>
        <c:axId val="1745449359"/>
      </c:lineChart>
      <c:catAx>
        <c:axId val="174545143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745449359"/>
        <c:crosses val="autoZero"/>
        <c:auto val="1"/>
        <c:lblAlgn val="ctr"/>
        <c:lblOffset val="100"/>
        <c:noMultiLvlLbl val="0"/>
      </c:catAx>
      <c:valAx>
        <c:axId val="1745449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174545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2B40-E1C4-4D62-ADBF-78962224FC79}" type="datetimeFigureOut">
              <a:rPr lang="nl-BE" smtClean="0"/>
              <a:t>10/12/2021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88D-8B36-47BC-8230-9624D4BA2E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49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06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r>
              <a:rPr lang="nl-BE"/>
              <a:t>Bruto maandloon nieuw barema, wel exclusief eventuele haard- of standplaats toelage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63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5229288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E90350-9941-4EBB-B9C7-30F6CB9D93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C98E4D-DD86-43E2-8A52-A380C2C861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6D670FC-05DA-4127-818A-2C24AEE7FD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013" y="1259999"/>
            <a:ext cx="10974387" cy="45641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DD9C5945-6AC9-4B18-AAFB-BFF045079E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57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269265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E4FBB3-F6D8-4BCC-8CED-FBDCC5367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86BF47B-F9F1-41F1-8E49-02EC743DC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564566"/>
            <a:ext cx="8002587" cy="37471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446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924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subtitel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FC302-3813-47CC-9853-C3038CE1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0255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897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657600" cy="1095854"/>
          </a:xfrm>
        </p:spPr>
        <p:txBody>
          <a:bodyPr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tekst te bewerken</a:t>
            </a:r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7AEA56BD-BC89-42AB-B724-9F31E36E1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59C444C-F25B-4354-BD30-F3CCA4B044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13" y="2381250"/>
            <a:ext cx="3657600" cy="312330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nl-NL" dirty="0"/>
              <a:t>Klik om de subtitel te bewerken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4912CE-DA03-4836-BFDA-BF0F44C22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9376" y="0"/>
            <a:ext cx="4542624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657600" cy="1095854"/>
          </a:xfrm>
        </p:spPr>
        <p:txBody>
          <a:bodyPr bIns="180000"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Klik om titel te bewerken</a:t>
            </a:r>
            <a:endParaRPr lang="nl-BE" dirty="0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12986CAC-D495-4EEB-AC78-D2DEE534BDEA}"/>
              </a:ext>
            </a:extLst>
          </p:cNvPr>
          <p:cNvSpPr/>
          <p:nvPr/>
        </p:nvSpPr>
        <p:spPr>
          <a:xfrm>
            <a:off x="5015548" y="0"/>
            <a:ext cx="7176452" cy="6858000"/>
          </a:xfrm>
          <a:custGeom>
            <a:avLst/>
            <a:gdLst>
              <a:gd name="connsiteX0" fmla="*/ 0 w 7176452"/>
              <a:gd name="connsiteY0" fmla="*/ 0 h 6858000"/>
              <a:gd name="connsiteX1" fmla="*/ 790575 w 7176452"/>
              <a:gd name="connsiteY1" fmla="*/ 3905885 h 6858000"/>
              <a:gd name="connsiteX2" fmla="*/ 2219008 w 7176452"/>
              <a:gd name="connsiteY2" fmla="*/ 6858000 h 6858000"/>
              <a:gd name="connsiteX3" fmla="*/ 7176453 w 7176452"/>
              <a:gd name="connsiteY3" fmla="*/ 6858000 h 6858000"/>
              <a:gd name="connsiteX4" fmla="*/ 7176453 w 7176452"/>
              <a:gd name="connsiteY4" fmla="*/ 0 h 6858000"/>
              <a:gd name="connsiteX5" fmla="*/ 0 w 71764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452" h="6858000">
                <a:moveTo>
                  <a:pt x="0" y="0"/>
                </a:moveTo>
                <a:cubicBezTo>
                  <a:pt x="163195" y="1194118"/>
                  <a:pt x="452120" y="2534285"/>
                  <a:pt x="790575" y="3905885"/>
                </a:cubicBezTo>
                <a:cubicBezTo>
                  <a:pt x="1123633" y="5233035"/>
                  <a:pt x="1624013" y="6197918"/>
                  <a:pt x="2219008" y="6858000"/>
                </a:cubicBezTo>
                <a:lnTo>
                  <a:pt x="7176453" y="6858000"/>
                </a:lnTo>
                <a:lnTo>
                  <a:pt x="71764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77B4AE3B-1A66-4561-9149-CE6A3C8DF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9C17B-C0FA-48D5-B991-F6B46C66E9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2381250"/>
            <a:ext cx="3657600" cy="650884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80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9000E-DF7D-4D8F-A5B2-1E07E10B6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2799" y="1522414"/>
            <a:ext cx="10059601" cy="4590386"/>
          </a:xfrm>
        </p:spPr>
        <p:txBody>
          <a:bodyPr/>
          <a:lstStyle>
            <a:lvl1pPr marL="0" indent="-36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>
                <a:solidFill>
                  <a:schemeClr val="tx2"/>
                </a:solidFill>
              </a:defRPr>
            </a:lvl1pPr>
            <a:lvl2pPr marL="720000" indent="-18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nl-NL"/>
              <a:t>Klikken om de tekst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6EA66-9B5E-46CA-98BD-46A08552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55F49-84DA-4EC5-9A21-57052BA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277C8C-CCDB-4A66-9F3F-DBC0A2657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3B0CA71-35F8-4B7F-8519-6DB56C299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A0B6430-6072-49C4-8D57-B6D29D6E6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1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paa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8229600" cy="638806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24319"/>
            <a:ext cx="8229600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EEE102-BEA5-4A1E-9EF9-F72DE66DBC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3967200"/>
            <a:ext cx="6648839" cy="2890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89D02E7-F526-45AB-9CBE-BE7EFE645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534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6B63A96B-290F-4EA3-8F37-7535F62F5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657600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hoofdstuk te bewerken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2426163"/>
            <a:ext cx="3657600" cy="1260475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ondertitel van het model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D463BA4-6F95-4D3A-B0A7-6464ADC9B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04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8F2365C-4AE8-4688-816C-4E26CACD9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126" y="-374400"/>
            <a:ext cx="5975874" cy="16344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7223AB8F-ABC0-4E9B-83B9-75BFA859E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3F167A0-0B18-4527-8B5D-456305F97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10056000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D7BF5DE8-9E3B-4A75-92C2-513B2FD1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6400" y="1877646"/>
            <a:ext cx="10056000" cy="3905316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97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E50699F-E8C1-418A-AD28-4D243F6546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2413" y="1860556"/>
            <a:ext cx="5029200" cy="3899443"/>
          </a:xfrm>
        </p:spPr>
        <p:txBody>
          <a:bodyPr/>
          <a:lstStyle>
            <a:lvl1pPr>
              <a:lnSpc>
                <a:spcPct val="90000"/>
              </a:lnSpc>
              <a:spcAft>
                <a:spcPts val="1000"/>
              </a:spcAft>
              <a:defRPr>
                <a:solidFill>
                  <a:schemeClr val="accent1"/>
                </a:solidFill>
              </a:defRPr>
            </a:lvl1pPr>
            <a:lvl2pPr>
              <a:defRPr b="0"/>
            </a:lvl2pPr>
          </a:lstStyle>
          <a:p>
            <a:pPr lvl="1"/>
            <a:r>
              <a:rPr lang="nl-NL" dirty="0"/>
              <a:t>Klikken om de tekst van het model te bewerken</a:t>
            </a:r>
            <a:endParaRPr lang="nl-BE" dirty="0"/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4" y="1346400"/>
            <a:ext cx="5029200" cy="514157"/>
          </a:xfrm>
        </p:spPr>
        <p:txBody>
          <a:bodyPr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03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0DFCD9-49D2-431D-AEF0-460F81D6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09600"/>
            <a:ext cx="10974387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A1FF30-489D-4AB5-A88C-47E64B22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2" y="2005012"/>
            <a:ext cx="10974387" cy="3530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8903-E7B2-44D7-83DA-8D577D21B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2399" y="6112800"/>
            <a:ext cx="1800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B7997F-DC4C-46CA-A0B6-19A79948F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013" y="6112800"/>
            <a:ext cx="4271499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08000" indent="-108000" algn="l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2023A2-8C3F-4806-8080-901B5AF0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013" y="6112800"/>
            <a:ext cx="252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2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0" r:id="rId2"/>
    <p:sldLayoutId id="2147483663" r:id="rId3"/>
    <p:sldLayoutId id="2147483711" r:id="rId4"/>
    <p:sldLayoutId id="2147483650" r:id="rId5"/>
    <p:sldLayoutId id="2147483670" r:id="rId6"/>
    <p:sldLayoutId id="2147483672" r:id="rId7"/>
    <p:sldLayoutId id="2147483675" r:id="rId8"/>
    <p:sldLayoutId id="2147483706" r:id="rId9"/>
    <p:sldLayoutId id="2147483680" r:id="rId10"/>
    <p:sldLayoutId id="2147483697" r:id="rId11"/>
    <p:sldLayoutId id="21474836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>
          <a:tab pos="8158163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84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9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g.be/kennisitem/vvsg/ifi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B47DB-FC7C-48F5-9D5E-588E77DE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13" y="4855924"/>
            <a:ext cx="8002585" cy="1062444"/>
          </a:xfrm>
        </p:spPr>
        <p:txBody>
          <a:bodyPr/>
          <a:lstStyle/>
          <a:p>
            <a:r>
              <a:rPr lang="nl-NL" dirty="0"/>
              <a:t>Presentatie voor personeelsvergaderingen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E470A-6F3B-4C46-BD3C-15CBB5357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3" y="3301640"/>
            <a:ext cx="8002587" cy="1632563"/>
          </a:xfrm>
        </p:spPr>
        <p:txBody>
          <a:bodyPr/>
          <a:lstStyle/>
          <a:p>
            <a:r>
              <a:rPr lang="nl-NL" dirty="0"/>
              <a:t>IFIC: wat is het en wat betekent het voor mij?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39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10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25074" cy="402400"/>
          </a:xfrm>
        </p:spPr>
        <p:txBody>
          <a:bodyPr/>
          <a:lstStyle/>
          <a:p>
            <a:r>
              <a:rPr lang="nl-NL" dirty="0"/>
              <a:t>Ouderenzorg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Welke loonschalen?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IFIC-loonschalen i.p.v. de huidige loonschalen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Uitzondering: e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nkele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functies waarvoor de IFIC-loonschaal over de hele loopbaan bekeken geen verbetering is: tuinman, kok, hulp-kok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Aangepaste loonschaal voor verzorgenden/zorgkundigen: een salarisaanvulling bovenop de IFIC-loonschaal tot huidige C2-schaal na 18 jaar dienst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732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B4356BCF-7FDD-4E95-B870-7342C6FEE1B2}"/>
              </a:ext>
            </a:extLst>
          </p:cNvPr>
          <p:cNvGraphicFramePr>
            <a:graphicFrameLocks/>
          </p:cNvGraphicFramePr>
          <p:nvPr/>
        </p:nvGraphicFramePr>
        <p:xfrm>
          <a:off x="1106001" y="1963475"/>
          <a:ext cx="10056000" cy="390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0013" y="6451185"/>
            <a:ext cx="4271499" cy="745200"/>
          </a:xfrm>
        </p:spPr>
        <p:txBody>
          <a:bodyPr/>
          <a:lstStyle/>
          <a:p>
            <a:r>
              <a:rPr lang="nl-NL" dirty="0"/>
              <a:t>IFIC-presentatie voor personeelsvergaderingen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11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25074" cy="402400"/>
          </a:xfrm>
        </p:spPr>
        <p:txBody>
          <a:bodyPr/>
          <a:lstStyle/>
          <a:p>
            <a:r>
              <a:rPr lang="nl-NL" dirty="0"/>
              <a:t>Ouderenzorg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Nieuwe loonschalen voor eigen verzorgenden/zorgkundigen ouderenzorg*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r>
              <a:rPr lang="nl-NL" sz="1400" dirty="0">
                <a:solidFill>
                  <a:srgbClr val="53565A"/>
                </a:solidFill>
                <a:latin typeface="Arial"/>
              </a:rPr>
              <a:t>*En voor verzorgenden/zorgkundigen die overkomen uit de publieke sector. Verzorgenden/zorgkundigen die </a:t>
            </a:r>
            <a:br>
              <a:rPr lang="nl-NL" sz="1400" dirty="0">
                <a:solidFill>
                  <a:srgbClr val="53565A"/>
                </a:solidFill>
                <a:latin typeface="Arial"/>
              </a:rPr>
            </a:br>
            <a:r>
              <a:rPr lang="nl-NL" sz="1400" dirty="0">
                <a:solidFill>
                  <a:srgbClr val="53565A"/>
                </a:solidFill>
                <a:latin typeface="Arial"/>
              </a:rPr>
              <a:t>overkomen uit de private sector krijgen daarentegen een andere loonschaal. Zie de salarisschalen op www.vvsg.be/ific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  <p:sp>
        <p:nvSpPr>
          <p:cNvPr id="8" name="Linkeraccolade 7">
            <a:extLst>
              <a:ext uri="{FF2B5EF4-FFF2-40B4-BE49-F238E27FC236}">
                <a16:creationId xmlns:a16="http://schemas.microsoft.com/office/drawing/2014/main" id="{3C51D276-45A1-4018-A74E-A1A1C7C1A2AA}"/>
              </a:ext>
            </a:extLst>
          </p:cNvPr>
          <p:cNvSpPr/>
          <p:nvPr/>
        </p:nvSpPr>
        <p:spPr>
          <a:xfrm rot="16200000">
            <a:off x="4859481" y="1867756"/>
            <a:ext cx="510721" cy="4238161"/>
          </a:xfrm>
          <a:prstGeom prst="leftBrac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B72377-3940-4EA0-911F-FDDDD6B2E869}"/>
              </a:ext>
            </a:extLst>
          </p:cNvPr>
          <p:cNvSpPr txBox="1"/>
          <p:nvPr/>
        </p:nvSpPr>
        <p:spPr>
          <a:xfrm>
            <a:off x="3308646" y="4366249"/>
            <a:ext cx="3211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Nieuw barema: gebaseerd op IFIC categorie 11</a:t>
            </a:r>
            <a:endParaRPr lang="nl-BE"/>
          </a:p>
        </p:txBody>
      </p:sp>
      <p:sp>
        <p:nvSpPr>
          <p:cNvPr id="10" name="Linkeraccolade 9">
            <a:extLst>
              <a:ext uri="{FF2B5EF4-FFF2-40B4-BE49-F238E27FC236}">
                <a16:creationId xmlns:a16="http://schemas.microsoft.com/office/drawing/2014/main" id="{0A549AA6-4237-4EDF-8C15-F037E471A9E9}"/>
              </a:ext>
            </a:extLst>
          </p:cNvPr>
          <p:cNvSpPr/>
          <p:nvPr/>
        </p:nvSpPr>
        <p:spPr>
          <a:xfrm rot="16200000">
            <a:off x="8767513" y="2853599"/>
            <a:ext cx="510721" cy="2297746"/>
          </a:xfrm>
          <a:prstGeom prst="leftBrac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F33673-E9CC-4122-8958-F9CB8C1BBD1C}"/>
              </a:ext>
            </a:extLst>
          </p:cNvPr>
          <p:cNvSpPr txBox="1"/>
          <p:nvPr/>
        </p:nvSpPr>
        <p:spPr>
          <a:xfrm>
            <a:off x="7874000" y="4384018"/>
            <a:ext cx="3211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Zelfde als oud barema C2</a:t>
            </a:r>
          </a:p>
          <a:p>
            <a:pPr algn="ctr"/>
            <a:endParaRPr lang="nl-BE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C33381C-4077-4009-A1CD-F0933E9FA9C4}"/>
              </a:ext>
            </a:extLst>
          </p:cNvPr>
          <p:cNvCxnSpPr/>
          <p:nvPr/>
        </p:nvCxnSpPr>
        <p:spPr>
          <a:xfrm>
            <a:off x="7743175" y="1790350"/>
            <a:ext cx="0" cy="3913522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8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12</a:t>
            </a:fld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6399" y="1877646"/>
            <a:ext cx="10057587" cy="4476022"/>
          </a:xfrm>
        </p:spPr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8A2C736A-00CE-48BE-92A4-09F981790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55106"/>
              </p:ext>
            </p:extLst>
          </p:nvPr>
        </p:nvGraphicFramePr>
        <p:xfrm>
          <a:off x="108018" y="288758"/>
          <a:ext cx="4383771" cy="6071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642">
                  <a:extLst>
                    <a:ext uri="{9D8B030D-6E8A-4147-A177-3AD203B41FA5}">
                      <a16:colId xmlns:a16="http://schemas.microsoft.com/office/drawing/2014/main" val="4062381982"/>
                    </a:ext>
                  </a:extLst>
                </a:gridCol>
                <a:gridCol w="2833129">
                  <a:extLst>
                    <a:ext uri="{9D8B030D-6E8A-4147-A177-3AD203B41FA5}">
                      <a16:colId xmlns:a16="http://schemas.microsoft.com/office/drawing/2014/main" val="887356763"/>
                    </a:ext>
                  </a:extLst>
                </a:gridCol>
              </a:tblGrid>
              <a:tr h="908223">
                <a:tc>
                  <a:txBody>
                    <a:bodyPr/>
                    <a:lstStyle/>
                    <a:p>
                      <a:r>
                        <a:rPr lang="nl-NL"/>
                        <a:t>Anciënniteit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Maandloon exclusief haard- of standplaatstoelage*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76388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2.372,29 €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9706115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2.422,10 €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6259327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2.469,16 €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6663600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2.513,53 €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6710546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2.555,31 €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565830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2.594,58 €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412410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2.631,48 €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800252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2.666,10 €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582342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2.698,54 €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8563076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2.728,91 €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611434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2.757,33 €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242763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2.783,88 €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4130580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2.808,68 €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049349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nl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2.831,82 €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6095576"/>
                  </a:ext>
                </a:extLst>
              </a:tr>
            </a:tbl>
          </a:graphicData>
        </a:graphic>
      </p:graphicFrame>
      <p:graphicFrame>
        <p:nvGraphicFramePr>
          <p:cNvPr id="14" name="Tabel 9">
            <a:extLst>
              <a:ext uri="{FF2B5EF4-FFF2-40B4-BE49-F238E27FC236}">
                <a16:creationId xmlns:a16="http://schemas.microsoft.com/office/drawing/2014/main" id="{27327D20-D10D-4777-8A89-1AD4A4428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54468"/>
              </p:ext>
            </p:extLst>
          </p:nvPr>
        </p:nvGraphicFramePr>
        <p:xfrm>
          <a:off x="4772783" y="247508"/>
          <a:ext cx="7126648" cy="6070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8958">
                  <a:extLst>
                    <a:ext uri="{9D8B030D-6E8A-4147-A177-3AD203B41FA5}">
                      <a16:colId xmlns:a16="http://schemas.microsoft.com/office/drawing/2014/main" val="4062381982"/>
                    </a:ext>
                  </a:extLst>
                </a:gridCol>
                <a:gridCol w="2419206">
                  <a:extLst>
                    <a:ext uri="{9D8B030D-6E8A-4147-A177-3AD203B41FA5}">
                      <a16:colId xmlns:a16="http://schemas.microsoft.com/office/drawing/2014/main" val="887356763"/>
                    </a:ext>
                  </a:extLst>
                </a:gridCol>
                <a:gridCol w="1779242">
                  <a:extLst>
                    <a:ext uri="{9D8B030D-6E8A-4147-A177-3AD203B41FA5}">
                      <a16:colId xmlns:a16="http://schemas.microsoft.com/office/drawing/2014/main" val="153464995"/>
                    </a:ext>
                  </a:extLst>
                </a:gridCol>
                <a:gridCol w="1779242">
                  <a:extLst>
                    <a:ext uri="{9D8B030D-6E8A-4147-A177-3AD203B41FA5}">
                      <a16:colId xmlns:a16="http://schemas.microsoft.com/office/drawing/2014/main" val="1521148700"/>
                    </a:ext>
                  </a:extLst>
                </a:gridCol>
              </a:tblGrid>
              <a:tr h="1191094">
                <a:tc>
                  <a:txBody>
                    <a:bodyPr/>
                    <a:lstStyle/>
                    <a:p>
                      <a:r>
                        <a:rPr lang="nl-NL" dirty="0"/>
                        <a:t>Anciënniteit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Maandloon exclusief haard- of standplaatstoelage*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Supplement bij maandsalaris*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Totaal maandsalaris*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76388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2.853,40 €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9706115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2.873,52 €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427986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2.888,69 €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3825671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2.902,80 €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6259327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2.915,91 €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6663600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2.928,09 €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61,17 €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2.989,26 €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6710546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2.939,41 €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2.989,26 €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565830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2.949,91 €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120,74 €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3.070,65 €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412410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2.959,68 €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110,97 €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3.070,65 €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800252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2.968,73 €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190,71 €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3.159,44 €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582342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2.977,12 €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182,32 €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3.159,44 €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8563076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2.984,92 €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263,31 €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3.248,23 €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611434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2.992,15 €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256,08 €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3.248,23 €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242763"/>
                  </a:ext>
                </a:extLst>
              </a:tr>
              <a:tr h="34853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2.998,85 €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375,17 €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3.374,02 €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4130580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C120D668-3381-4755-815D-BC4ABFEFC6FF}"/>
              </a:ext>
            </a:extLst>
          </p:cNvPr>
          <p:cNvSpPr txBox="1"/>
          <p:nvPr/>
        </p:nvSpPr>
        <p:spPr>
          <a:xfrm>
            <a:off x="1841844" y="6318104"/>
            <a:ext cx="8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* Hier komt bij de laagste lonen nog een haard- of standplaatstoelage bovenop </a:t>
            </a:r>
            <a:br>
              <a:rPr lang="nl-NL" sz="1600" dirty="0"/>
            </a:br>
            <a:r>
              <a:rPr lang="nl-NL" sz="1600" dirty="0"/>
              <a:t>* Dit is het maandloon aan indexcijfer 1,7758 (oktober 2021)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84235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13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25074" cy="402400"/>
          </a:xfrm>
        </p:spPr>
        <p:txBody>
          <a:bodyPr/>
          <a:lstStyle/>
          <a:p>
            <a:r>
              <a:rPr lang="nl-NL" dirty="0"/>
              <a:t>Ouderenzorg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Toekenning loonschalen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Nieuwe personeelsleden</a:t>
            </a:r>
            <a:r>
              <a:rPr lang="nl-NL" dirty="0">
                <a:cs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53565A"/>
                </a:solidFill>
              </a:rPr>
              <a:t>in dienst vanaf 1 januari 2022: 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NL" sz="2000" b="1" dirty="0">
                <a:solidFill>
                  <a:srgbClr val="53565A"/>
                </a:solidFill>
              </a:rPr>
              <a:t>Automatisch</a:t>
            </a:r>
            <a:r>
              <a:rPr lang="nl-NL" sz="2000" dirty="0">
                <a:solidFill>
                  <a:srgbClr val="53565A"/>
                </a:solidFill>
              </a:rPr>
              <a:t> IFIC-loonschaal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NL" sz="2000" dirty="0">
                <a:solidFill>
                  <a:srgbClr val="53565A"/>
                </a:solidFill>
              </a:rPr>
              <a:t>Uitzondering: verpleegkundige die premie BBT/BBK ten persoonlijke titel ontvangt, blijft die houden</a:t>
            </a:r>
          </a:p>
          <a:p>
            <a:pPr lvl="3">
              <a:defRPr/>
            </a:pPr>
            <a:endParaRPr lang="nl-NL" dirty="0">
              <a:cs typeface="Times New Roman" panose="02020603050405020304" pitchFamily="18" charset="0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Huidige personeelsleden: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NL" sz="2000" b="1" dirty="0">
                <a:solidFill>
                  <a:srgbClr val="53565A"/>
                </a:solidFill>
                <a:latin typeface="Arial"/>
              </a:rPr>
              <a:t>Keuze</a:t>
            </a:r>
            <a:r>
              <a:rPr lang="nl-NL" sz="2000" dirty="0">
                <a:solidFill>
                  <a:srgbClr val="53565A"/>
                </a:solidFill>
                <a:latin typeface="Arial"/>
              </a:rPr>
              <a:t> tussen hun huidige loonschaal en de IFIC-loonschaal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NL" sz="2000" dirty="0">
                <a:solidFill>
                  <a:srgbClr val="53565A"/>
                </a:solidFill>
                <a:latin typeface="Arial"/>
              </a:rPr>
              <a:t>Nieuwe IFIC-loonschaal gaat in met terugwerkende kracht </a:t>
            </a:r>
            <a:r>
              <a:rPr lang="nl-NL" sz="2000" b="1" dirty="0">
                <a:solidFill>
                  <a:srgbClr val="53565A"/>
                </a:solidFill>
                <a:latin typeface="Arial"/>
              </a:rPr>
              <a:t>tot 1 juli 2021</a:t>
            </a:r>
          </a:p>
          <a:p>
            <a:pPr lvl="4">
              <a:tabLst>
                <a:tab pos="457200" algn="l"/>
              </a:tabLst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ALLE personeelsleden kregen al een verhoging van de </a:t>
            </a:r>
            <a:r>
              <a:rPr lang="nl-BE" dirty="0" err="1">
                <a:solidFill>
                  <a:srgbClr val="53565A"/>
                </a:solidFill>
                <a:latin typeface="Arial"/>
              </a:rPr>
              <a:t>eindejaarstoelage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met 1,1% van het jaarsalaris (de verhoging blijft in 2021, 2022 en volgende jaren). </a:t>
            </a:r>
          </a:p>
          <a:p>
            <a:pPr lvl="3"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720000" lvl="4" indent="0">
              <a:buNone/>
              <a:tabLst>
                <a:tab pos="457200" algn="l"/>
              </a:tabLst>
              <a:defRPr/>
            </a:pPr>
            <a:endParaRPr lang="nl-NL" sz="2000" b="1" dirty="0">
              <a:solidFill>
                <a:srgbClr val="53565A"/>
              </a:solidFill>
              <a:latin typeface="Arial"/>
            </a:endParaRPr>
          </a:p>
          <a:p>
            <a:pPr lvl="4">
              <a:tabLst>
                <a:tab pos="457200" algn="l"/>
              </a:tabLst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4">
              <a:tabLst>
                <a:tab pos="457200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86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14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25074" cy="402400"/>
          </a:xfrm>
        </p:spPr>
        <p:txBody>
          <a:bodyPr/>
          <a:lstStyle/>
          <a:p>
            <a:r>
              <a:rPr lang="nl-NL" dirty="0"/>
              <a:t>Ouderenzorg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Hoe maak je je keuze?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Bestuur maakt per personeelslid een vergelijking tussen de huidige functionele loopbaan en de IFIC-loonschaal</a:t>
            </a:r>
          </a:p>
          <a:p>
            <a:pPr lvl="3">
              <a:defRPr/>
            </a:pPr>
            <a:r>
              <a:rPr lang="nl-NL" dirty="0">
                <a:cs typeface="Times New Roman" panose="02020603050405020304" pitchFamily="18" charset="0"/>
              </a:rPr>
              <a:t>Per personeelslid: vergelijking huidige functionele loopbaan met IFIC-barema</a:t>
            </a:r>
          </a:p>
          <a:p>
            <a:pPr lvl="3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Haard– en standplaatstoelage blijft behouden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Personeelslid beslist binnen 4 weken na ontvangst van 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vergelijking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207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25074" cy="402400"/>
          </a:xfrm>
        </p:spPr>
        <p:txBody>
          <a:bodyPr/>
          <a:lstStyle/>
          <a:p>
            <a:r>
              <a:rPr lang="nl-NL" dirty="0"/>
              <a:t>Ouderenzorg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Stappenplan (richtlijn, bestuur mag sneller gaan)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Bestuur wijst functies toe tegen ten laatste 7 april 2022</a:t>
            </a:r>
          </a:p>
          <a:p>
            <a:pPr lvl="4"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Voorbereiding samen met vakbonden in begeleidingscommissie</a:t>
            </a:r>
          </a:p>
          <a:p>
            <a:pPr lvl="4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Personeelsleden kunnen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beroep aantekenen (interne en externe beroepscommissie)</a:t>
            </a:r>
          </a:p>
          <a:p>
            <a:pPr lvl="3">
              <a:defRPr/>
            </a:pPr>
            <a:r>
              <a:rPr lang="nl-NL" dirty="0">
                <a:cs typeface="Times New Roman" panose="02020603050405020304" pitchFamily="18" charset="0"/>
              </a:rPr>
              <a:t>Per personeelslid: vergelijking huidige functionele loopbaan met IFIC-barema</a:t>
            </a:r>
          </a:p>
          <a:p>
            <a:pPr lvl="3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Huidige personeelseden ontvangen loonvergelijking en beslissen binnen de 4 weken</a:t>
            </a:r>
          </a:p>
          <a:p>
            <a:pPr lvl="4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Wie kiest voor IFIC-loonschaal krijgt de daaropvolgende maand nieuwe loonschaal (ev. met salarisaanvulling voor verzorgenden/zorgkundigen)</a:t>
            </a:r>
          </a:p>
          <a:p>
            <a:pPr lvl="4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Wie niet kiest voor IFIC-loonschaal behoudt huidige loonschaal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Nieuwe personeelsleden (vanaf 1 januari 2022) ontvangen nieuwe IFIC-loonschaal (</a:t>
            </a:r>
            <a:r>
              <a:rPr lang="nl-NL" dirty="0">
                <a:solidFill>
                  <a:srgbClr val="53565A"/>
                </a:solidFill>
                <a:latin typeface="Arial"/>
              </a:rPr>
              <a:t>ev. met salarisaanvulling voor verzorgenden/zorgkundigen)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63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16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2192955"/>
            <a:ext cx="5029200" cy="3567044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géén</a:t>
            </a:r>
            <a:r>
              <a:rPr lang="en-US" dirty="0"/>
              <a:t> </a:t>
            </a:r>
            <a:r>
              <a:rPr lang="en-US" dirty="0" err="1"/>
              <a:t>uitrol</a:t>
            </a:r>
            <a:r>
              <a:rPr lang="en-US" dirty="0"/>
              <a:t> IFIC!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Wél</a:t>
            </a:r>
            <a:r>
              <a:rPr lang="en-US" dirty="0"/>
              <a:t> al </a:t>
            </a:r>
            <a:r>
              <a:rPr lang="en-US" dirty="0" err="1"/>
              <a:t>voorafnames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Thuiszorg en kinderopvang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17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793999" cy="402400"/>
          </a:xfrm>
        </p:spPr>
        <p:txBody>
          <a:bodyPr/>
          <a:lstStyle/>
          <a:p>
            <a:r>
              <a:rPr lang="nl-NL" dirty="0"/>
              <a:t>Thuiszorg en kinderopvang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Nieuwe loonschalen voor sommige </a:t>
            </a:r>
            <a:r>
              <a:rPr lang="nl-BE" dirty="0"/>
              <a:t>functies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Gezinszorg en aanvullende thuiszorg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sz="2000" dirty="0">
                <a:solidFill>
                  <a:srgbClr val="53565A"/>
                </a:solidFill>
                <a:latin typeface="Arial"/>
              </a:rPr>
              <a:t>Logistiek medewerkers (D- en E-niveau) ontvangen vanaf 2022 IFIC-loonschaal categorie 4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sz="2000" dirty="0">
                <a:solidFill>
                  <a:srgbClr val="53565A"/>
                </a:solidFill>
                <a:latin typeface="Arial"/>
              </a:rPr>
              <a:t>Verzorgenden (C- en D-niveau) ontvangen vanaf 2022 IFIC-loonschaal categorie 11 voor de eerste 18 jaar anciënniteit, nadien salarisaanvulling tot C2-schaal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sz="2000" i="1" dirty="0">
                <a:solidFill>
                  <a:srgbClr val="53565A"/>
                </a:solidFill>
                <a:latin typeface="Arial"/>
              </a:rPr>
              <a:t>Voor huidige personeelsleden: met terugwerkende kracht tot 1 juli 2021</a:t>
            </a:r>
          </a:p>
          <a:p>
            <a:pPr lvl="3">
              <a:defRPr/>
            </a:pPr>
            <a:r>
              <a:rPr lang="nl-NL" dirty="0">
                <a:cs typeface="Times New Roman" panose="02020603050405020304" pitchFamily="18" charset="0"/>
              </a:rPr>
              <a:t>Per personeelslid: vergelijking huidige functionele loopbaan met IFIC-barema</a:t>
            </a:r>
          </a:p>
          <a:p>
            <a:pPr lvl="3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Kinderopvang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sz="2000" dirty="0">
                <a:solidFill>
                  <a:srgbClr val="53565A"/>
                </a:solidFill>
                <a:latin typeface="Arial"/>
              </a:rPr>
              <a:t>Kinderbegeleiders groepsopvang en buitenschoolse opvang (C-, D- en E-niveau) ontvangen vanaf 2022 IFIC-loonschaal categorie 11 voor de eerste 18 jaar anciënniteit, nadien salarisaanvulling tot C2-schaal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sz="2000" i="1" dirty="0">
                <a:solidFill>
                  <a:srgbClr val="53565A"/>
                </a:solidFill>
                <a:latin typeface="Arial"/>
              </a:rPr>
              <a:t>Voor huidige personeelsleden: met terugwerkende kracht tot 1 juli 2021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657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18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793999" cy="402400"/>
          </a:xfrm>
        </p:spPr>
        <p:txBody>
          <a:bodyPr/>
          <a:lstStyle/>
          <a:p>
            <a:r>
              <a:rPr lang="nl-NL" dirty="0"/>
              <a:t>Thuiszorg en kinderopvang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Stappenplan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Het betreft een gewone aanpassing van de loonschaal voor sommige functies</a:t>
            </a:r>
          </a:p>
          <a:p>
            <a:pPr lvl="4"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Geen nieuwe functiewijzing zoals in ouderenzorg</a:t>
            </a:r>
          </a:p>
          <a:p>
            <a:pPr lvl="4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Geen </a:t>
            </a:r>
            <a:r>
              <a:rPr lang="nl-NL" dirty="0" err="1">
                <a:solidFill>
                  <a:srgbClr val="53565A"/>
                </a:solidFill>
                <a:latin typeface="Arial"/>
              </a:rPr>
              <a:t>beroepsmogelijkheden</a:t>
            </a:r>
            <a:r>
              <a:rPr lang="nl-NL" dirty="0" err="1">
                <a:cs typeface="Times New Roman" panose="02020603050405020304" pitchFamily="18" charset="0"/>
              </a:rPr>
              <a:t>r</a:t>
            </a:r>
            <a:r>
              <a:rPr lang="nl-NL" dirty="0">
                <a:cs typeface="Times New Roman" panose="02020603050405020304" pitchFamily="18" charset="0"/>
              </a:rPr>
              <a:t> personeelslid: vergelijking huidige functionele loopbaan met IFIC-barema</a:t>
            </a:r>
          </a:p>
          <a:p>
            <a:pPr lvl="3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Huidige personeelsleden die van de voorafnames kunnen genieten ontvangen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nieuwe IFIC-loonschaal (</a:t>
            </a:r>
            <a:r>
              <a:rPr lang="nl-NL" dirty="0">
                <a:solidFill>
                  <a:srgbClr val="53565A"/>
                </a:solidFill>
                <a:latin typeface="Arial"/>
              </a:rPr>
              <a:t>ev. met salaristoeslag voor verzorgenden/kinderbegeleiders):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4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Ten vroegste op 1 januari 2022</a:t>
            </a:r>
          </a:p>
          <a:p>
            <a:pPr lvl="4">
              <a:defRPr/>
            </a:pPr>
            <a:r>
              <a:rPr lang="nl-NL" dirty="0">
                <a:solidFill>
                  <a:srgbClr val="53565A"/>
                </a:solidFill>
                <a:latin typeface="Arial"/>
              </a:rPr>
              <a:t>Ten laatste op hetzelfde moment als het personeel van de ouderenzorg 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Nieuwe personeelsleden in dienst vanaf 1 januari 2022 die van de voorafnames kunnen genieten ontvangen nieuwe IFIC-loonschaal (</a:t>
            </a:r>
            <a:r>
              <a:rPr lang="nl-NL" dirty="0">
                <a:solidFill>
                  <a:srgbClr val="53565A"/>
                </a:solidFill>
                <a:latin typeface="Arial"/>
              </a:rPr>
              <a:t>ev. met salaristoeslag voor verzorgenden/kinderbegeleiders)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16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19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4607" y="1860556"/>
            <a:ext cx="5184000" cy="4252243"/>
          </a:xfrm>
        </p:spPr>
        <p:txBody>
          <a:bodyPr>
            <a:normAutofit/>
          </a:bodyPr>
          <a:lstStyle/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>
                <a:hlinkClick r:id="rId3"/>
              </a:rPr>
              <a:t>Dossier: IFIC (vvsg.be)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 dirty="0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Meer info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B07113-22BE-4888-9C14-F011F4908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IFIC?</a:t>
            </a:r>
          </a:p>
          <a:p>
            <a:r>
              <a:rPr lang="nl-NL" dirty="0"/>
              <a:t>Ouderenzorg</a:t>
            </a:r>
          </a:p>
          <a:p>
            <a:r>
              <a:rPr lang="nl-NL" dirty="0"/>
              <a:t>Thuiszorg en kinderopvang </a:t>
            </a:r>
          </a:p>
          <a:p>
            <a:r>
              <a:rPr lang="nl-NL" dirty="0"/>
              <a:t>Meer info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976796-123B-4CEF-8796-A1794D7E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Uitrol IFIC en voorafnames IFIC - VVSG-webinar 2 december 2021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9D23A-4EA5-48B5-AD78-B5691C4F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2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225B46-CF8F-4F1B-A81B-75AFF7473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944718" cy="402400"/>
          </a:xfrm>
        </p:spPr>
        <p:txBody>
          <a:bodyPr/>
          <a:lstStyle/>
          <a:p>
            <a:r>
              <a:rPr lang="en-US" dirty="0" err="1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624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3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2192955"/>
            <a:ext cx="5029200" cy="3567044"/>
          </a:xfrm>
        </p:spPr>
        <p:txBody>
          <a:bodyPr/>
          <a:lstStyle/>
          <a:p>
            <a:pPr lvl="3"/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Wat is IFIC?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4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92674" cy="402400"/>
          </a:xfrm>
        </p:spPr>
        <p:txBody>
          <a:bodyPr/>
          <a:lstStyle/>
          <a:p>
            <a:r>
              <a:rPr lang="nl-NL" dirty="0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Een nieuwe functieclassificatie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Functies worden beschreven: wat moet je doen en wat moet je kennen en kunnen?</a:t>
            </a:r>
          </a:p>
          <a:p>
            <a:pPr marL="360000" lvl="3" indent="0">
              <a:buNone/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Functies worden ingedeeld in categorieën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Elke functie krijgt een loonschaal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Nadruk ligt op wat je moet kunnen en je verantwoordelijkheid, minder op diploma en jaren dienst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44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57282" cy="402400"/>
          </a:xfrm>
        </p:spPr>
        <p:txBody>
          <a:bodyPr/>
          <a:lstStyle/>
          <a:p>
            <a:r>
              <a:rPr lang="nl-NL" dirty="0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Voor het personeel van de zorgvoorzieningen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Publieke zorgvoorzieningen (van gemeenten /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OCMW’s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OCMW-verenigingen / zorgbedrijven / intercommunales) en private zorgvoorzieningen (vzw’s)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alle sectoren (ouderenzorg, thuiszorg, kinderopvang)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45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6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57282" cy="402400"/>
          </a:xfrm>
        </p:spPr>
        <p:txBody>
          <a:bodyPr/>
          <a:lstStyle/>
          <a:p>
            <a:r>
              <a:rPr lang="nl-NL" dirty="0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In stappen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Eerst voor de ouderenzorg (2022)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Nadien voor de thuiszorg en de kinderopvang (2023), maar reeds een eerste stap (voorafname) in 2022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6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7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57282" cy="402400"/>
          </a:xfrm>
        </p:spPr>
        <p:txBody>
          <a:bodyPr/>
          <a:lstStyle/>
          <a:p>
            <a:r>
              <a:rPr lang="nl-NL" dirty="0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Personeelslid kiest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Bestuur wijst functies toe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Wie nu al in dienst is kiest tussen de nieuwe IFIC-loonschaal of het behoud van de huidige loonschaal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Nieuwe personeelsleden krijgen automatisch de nieuwe IFIC-loonschaal</a:t>
            </a:r>
          </a:p>
          <a:p>
            <a:pPr lvl="3"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31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8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2192955"/>
            <a:ext cx="5029200" cy="3567044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Functieclassificatie</a:t>
            </a:r>
            <a:r>
              <a:rPr lang="en-US" dirty="0"/>
              <a:t> is </a:t>
            </a:r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klaar</a:t>
            </a:r>
            <a:endParaRPr lang="en-US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/>
              <a:t>Met </a:t>
            </a:r>
            <a:r>
              <a:rPr lang="en-US" dirty="0" err="1"/>
              <a:t>inbegrip</a:t>
            </a:r>
            <a:r>
              <a:rPr lang="en-US" dirty="0"/>
              <a:t> van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loonschalen</a:t>
            </a:r>
            <a:endParaRPr lang="en-US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NL" dirty="0"/>
              <a:t>In de woonzorgcentra, centra voor kortverblijf en dagverzorgingscentra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Ouderenzorg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9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525074" cy="402400"/>
          </a:xfrm>
        </p:spPr>
        <p:txBody>
          <a:bodyPr/>
          <a:lstStyle/>
          <a:p>
            <a:r>
              <a:rPr lang="nl-NL" dirty="0"/>
              <a:t>Ouderenzorg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Welke functies?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principe alle functies, dus niet beperkt tot verpleging / verzorging / paramedisch 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Uitzondering: administratieve functies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068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VSG">
      <a:dk1>
        <a:sysClr val="windowText" lastClr="000000"/>
      </a:dk1>
      <a:lt1>
        <a:sysClr val="window" lastClr="FFFFFF"/>
      </a:lt1>
      <a:dk2>
        <a:srgbClr val="53565A"/>
      </a:dk2>
      <a:lt2>
        <a:srgbClr val="97999B"/>
      </a:lt2>
      <a:accent1>
        <a:srgbClr val="43B02A"/>
      </a:accent1>
      <a:accent2>
        <a:srgbClr val="E03C31"/>
      </a:accent2>
      <a:accent3>
        <a:srgbClr val="702082"/>
      </a:accent3>
      <a:accent4>
        <a:srgbClr val="C6007E"/>
      </a:accent4>
      <a:accent5>
        <a:srgbClr val="53565A"/>
      </a:accent5>
      <a:accent6>
        <a:srgbClr val="97999B"/>
      </a:accent6>
      <a:hlink>
        <a:srgbClr val="000000"/>
      </a:hlink>
      <a:folHlink>
        <a:srgbClr val="000000"/>
      </a:folHlink>
    </a:clrScheme>
    <a:fontScheme name="VV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VSG_Powerpoint_sjabloon_paars" id="{DA18C6DE-451A-464B-BA2C-E0219FCEEA86}" vid="{7C8DE595-8B76-48B0-8775-558E413F78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122E7B53D8948B3A6E392A8561F1D" ma:contentTypeVersion="8" ma:contentTypeDescription="Een nieuw document maken." ma:contentTypeScope="" ma:versionID="05461d58f208824d5f90224c5f036417">
  <xsd:schema xmlns:xsd="http://www.w3.org/2001/XMLSchema" xmlns:xs="http://www.w3.org/2001/XMLSchema" xmlns:p="http://schemas.microsoft.com/office/2006/metadata/properties" xmlns:ns2="dc1abfb6-379a-4558-a2dc-e2f7db11c9ab" targetNamespace="http://schemas.microsoft.com/office/2006/metadata/properties" ma:root="true" ma:fieldsID="19fbeba848a451388a191d14e97b6cdf" ns2:_="">
    <xsd:import namespace="dc1abfb6-379a-4558-a2dc-e2f7db11c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abfb6-379a-4558-a2dc-e2f7db11c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231438-647A-4620-A7CD-03FEC8B83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1abfb6-379a-4558-a2dc-e2f7db11c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61B162-BEEF-4102-A55C-AD0F7205E3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9E5068-E794-4C56-BA8E-8EF42C272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PPT_paars_sjabloon</Template>
  <TotalTime>0</TotalTime>
  <Words>1068</Words>
  <Application>Microsoft Office PowerPoint</Application>
  <PresentationFormat>Breedbeeld</PresentationFormat>
  <Paragraphs>285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Presentatie voor personeelsvergaderingen</vt:lpstr>
      <vt:lpstr>PowerPoint-presentatie</vt:lpstr>
      <vt:lpstr>Wat is IFIC?</vt:lpstr>
      <vt:lpstr>Een nieuwe functieclassificatie</vt:lpstr>
      <vt:lpstr>Voor het personeel van de zorgvoorzieningen</vt:lpstr>
      <vt:lpstr>In stappen</vt:lpstr>
      <vt:lpstr>Personeelslid kiest</vt:lpstr>
      <vt:lpstr>Ouderenzorg </vt:lpstr>
      <vt:lpstr>Welke functies?</vt:lpstr>
      <vt:lpstr>Welke loonschalen?</vt:lpstr>
      <vt:lpstr>Nieuwe loonschalen voor eigen verzorgenden/zorgkundigen ouderenzorg*</vt:lpstr>
      <vt:lpstr>PowerPoint-presentatie</vt:lpstr>
      <vt:lpstr>Toekenning loonschalen</vt:lpstr>
      <vt:lpstr>Hoe maak je je keuze?</vt:lpstr>
      <vt:lpstr>Stappenplan (richtlijn, bestuur mag sneller gaan)</vt:lpstr>
      <vt:lpstr>Thuiszorg en kinderopvang </vt:lpstr>
      <vt:lpstr>Nieuwe loonschalen voor sommige functies</vt:lpstr>
      <vt:lpstr>Stappenplan</vt:lpstr>
      <vt:lpstr>Meer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Richtlijnen voor dit sjabloon</dc:title>
  <dc:creator>Van Schuylenbergh Piet</dc:creator>
  <cp:lastModifiedBy>El-Omari Abderrazak</cp:lastModifiedBy>
  <cp:revision>55</cp:revision>
  <dcterms:created xsi:type="dcterms:W3CDTF">2021-11-22T16:06:41Z</dcterms:created>
  <dcterms:modified xsi:type="dcterms:W3CDTF">2021-12-10T19:39:10Z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0x010100FD9122E7B53D8948B3A6E392A8561F1D</vt:lpwstr>
  </property>
</Properties>
</file>